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3"/>
  </p:sldMasterIdLst>
  <p:sldIdLst>
    <p:sldId id="256" r:id="rId4"/>
    <p:sldId id="259" r:id="rId5"/>
    <p:sldId id="257" r:id="rId6"/>
    <p:sldId id="275" r:id="rId7"/>
    <p:sldId id="276" r:id="rId8"/>
    <p:sldId id="277" r:id="rId9"/>
    <p:sldId id="278" r:id="rId10"/>
    <p:sldId id="266" r:id="rId11"/>
    <p:sldId id="279" r:id="rId12"/>
    <p:sldId id="280" r:id="rId13"/>
    <p:sldId id="281" r:id="rId14"/>
    <p:sldId id="282" r:id="rId15"/>
    <p:sldId id="283" r:id="rId16"/>
    <p:sldId id="274" r:id="rId17"/>
  </p:sldIdLst>
  <p:sldSz cx="18288000" cy="10287000"/>
  <p:notesSz cx="6858000" cy="9144000"/>
  <p:embeddedFontLst>
    <p:embeddedFont>
      <p:font typeface="Open Sans" panose="020B0606030504020204" pitchFamily="34" charset="0"/>
      <p:regular r:id="rId18"/>
      <p:bold r:id="rId19"/>
      <p:italic r:id="rId20"/>
      <p:boldItalic r:id="rId21"/>
    </p:embeddedFont>
    <p:embeddedFont>
      <p:font typeface="Open Sans Bold" panose="020B0806030504020204" charset="0"/>
      <p:regular r:id="rId22"/>
    </p:embeddedFont>
    <p:embeddedFont>
      <p:font typeface="Roboto" panose="02000000000000000000" pitchFamily="2" charset="0"/>
      <p:regular r:id="rId23"/>
      <p:bold r:id="rId24"/>
    </p:embeddedFont>
    <p:embeddedFont>
      <p:font typeface="Roboto Bold" panose="02000000000000000000"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447" autoAdjust="0"/>
  </p:normalViewPr>
  <p:slideViewPr>
    <p:cSldViewPr>
      <p:cViewPr varScale="1">
        <p:scale>
          <a:sx n="61" d="100"/>
          <a:sy n="61" d="100"/>
        </p:scale>
        <p:origin x="322"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font" Target="fonts/font4.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7.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font" Target="fonts/font2.fntdata"/><Relationship Id="rId31" Type="http://schemas.openxmlformats.org/officeDocument/2006/relationships/customXml" Target="../customXml/item3.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5.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ard Antecol" userId="2344ccf6-0adf-4db0-aae7-e61f13e7e506" providerId="ADAL" clId="{1A923B5A-289F-4916-8F6A-DC06F9F66017}"/>
    <pc:docChg chg="modSld">
      <pc:chgData name="Edward Antecol" userId="2344ccf6-0adf-4db0-aae7-e61f13e7e506" providerId="ADAL" clId="{1A923B5A-289F-4916-8F6A-DC06F9F66017}" dt="2024-02-13T19:11:23.557" v="166" actId="115"/>
      <pc:docMkLst>
        <pc:docMk/>
      </pc:docMkLst>
      <pc:sldChg chg="modSp mod">
        <pc:chgData name="Edward Antecol" userId="2344ccf6-0adf-4db0-aae7-e61f13e7e506" providerId="ADAL" clId="{1A923B5A-289F-4916-8F6A-DC06F9F66017}" dt="2024-02-13T19:11:23.557" v="166" actId="115"/>
        <pc:sldMkLst>
          <pc:docMk/>
          <pc:sldMk cId="347832104" sldId="277"/>
        </pc:sldMkLst>
        <pc:spChg chg="mod">
          <ac:chgData name="Edward Antecol" userId="2344ccf6-0adf-4db0-aae7-e61f13e7e506" providerId="ADAL" clId="{1A923B5A-289F-4916-8F6A-DC06F9F66017}" dt="2024-02-13T19:11:23.557" v="166" actId="115"/>
          <ac:spMkLst>
            <pc:docMk/>
            <pc:sldMk cId="347832104" sldId="277"/>
            <ac:spMk id="8" creationId="{836B396A-6569-A657-915F-A8B38F6599EC}"/>
          </ac:spMkLst>
        </pc:spChg>
      </pc:sldChg>
      <pc:sldChg chg="modSp mod">
        <pc:chgData name="Edward Antecol" userId="2344ccf6-0adf-4db0-aae7-e61f13e7e506" providerId="ADAL" clId="{1A923B5A-289F-4916-8F6A-DC06F9F66017}" dt="2024-02-13T19:08:24.592" v="145" actId="113"/>
        <pc:sldMkLst>
          <pc:docMk/>
          <pc:sldMk cId="2900992295" sldId="281"/>
        </pc:sldMkLst>
        <pc:spChg chg="mod">
          <ac:chgData name="Edward Antecol" userId="2344ccf6-0adf-4db0-aae7-e61f13e7e506" providerId="ADAL" clId="{1A923B5A-289F-4916-8F6A-DC06F9F66017}" dt="2024-02-13T19:08:24.592" v="145" actId="113"/>
          <ac:spMkLst>
            <pc:docMk/>
            <pc:sldMk cId="2900992295" sldId="281"/>
            <ac:spMk id="4" creationId="{4FF0452D-CD1D-B409-BEF9-1028BCF99EAD}"/>
          </ac:spMkLst>
        </pc:spChg>
        <pc:spChg chg="mod">
          <ac:chgData name="Edward Antecol" userId="2344ccf6-0adf-4db0-aae7-e61f13e7e506" providerId="ADAL" clId="{1A923B5A-289F-4916-8F6A-DC06F9F66017}" dt="2024-02-13T19:07:20.526" v="144" actId="20577"/>
          <ac:spMkLst>
            <pc:docMk/>
            <pc:sldMk cId="2900992295" sldId="281"/>
            <ac:spMk id="8" creationId="{D1ABF8B5-40F8-E12D-C14F-FC6FAB84D54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www.nationalpooling.com/"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hyperlink" Target="http://www.nationalpooling.com/"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11" r="-111"/>
            </a:stretch>
          </a:blipFill>
        </p:spPr>
        <p:txBody>
          <a:bodyPr/>
          <a:lstStyle/>
          <a:p>
            <a:endParaRPr lang="en-CA"/>
          </a:p>
        </p:txBody>
      </p:sp>
      <p:sp>
        <p:nvSpPr>
          <p:cNvPr id="3" name="AutoShape 3"/>
          <p:cNvSpPr/>
          <p:nvPr/>
        </p:nvSpPr>
        <p:spPr>
          <a:xfrm>
            <a:off x="-10886" y="8577761"/>
            <a:ext cx="18288000" cy="1676400"/>
          </a:xfrm>
          <a:prstGeom prst="rect">
            <a:avLst/>
          </a:prstGeom>
          <a:solidFill>
            <a:srgbClr val="000000">
              <a:alpha val="35686"/>
            </a:srgbClr>
          </a:solidFill>
        </p:spPr>
        <p:txBody>
          <a:bodyPr/>
          <a:lstStyle/>
          <a:p>
            <a:endParaRPr lang="en-CA"/>
          </a:p>
        </p:txBody>
      </p:sp>
      <p:grpSp>
        <p:nvGrpSpPr>
          <p:cNvPr id="4" name="Group 4"/>
          <p:cNvGrpSpPr/>
          <p:nvPr/>
        </p:nvGrpSpPr>
        <p:grpSpPr>
          <a:xfrm>
            <a:off x="2403120" y="2495850"/>
            <a:ext cx="13481758" cy="3795911"/>
            <a:chOff x="-14515" y="-1765101"/>
            <a:chExt cx="17975677" cy="5061219"/>
          </a:xfrm>
        </p:grpSpPr>
        <p:sp>
          <p:nvSpPr>
            <p:cNvPr id="5" name="TextBox 5"/>
            <p:cNvSpPr txBox="1"/>
            <p:nvPr/>
          </p:nvSpPr>
          <p:spPr>
            <a:xfrm>
              <a:off x="2112064" y="19050"/>
              <a:ext cx="13751549" cy="628481"/>
            </a:xfrm>
            <a:prstGeom prst="rect">
              <a:avLst/>
            </a:prstGeom>
          </p:spPr>
          <p:txBody>
            <a:bodyPr lIns="0" tIns="0" rIns="0" bIns="0" rtlCol="0" anchor="t">
              <a:spAutoFit/>
            </a:bodyPr>
            <a:lstStyle/>
            <a:p>
              <a:pPr algn="ctr">
                <a:lnSpc>
                  <a:spcPts val="3615"/>
                </a:lnSpc>
              </a:pPr>
              <a:endParaRPr/>
            </a:p>
          </p:txBody>
        </p:sp>
        <p:sp>
          <p:nvSpPr>
            <p:cNvPr id="6" name="TextBox 6"/>
            <p:cNvSpPr txBox="1"/>
            <p:nvPr/>
          </p:nvSpPr>
          <p:spPr>
            <a:xfrm>
              <a:off x="-14515" y="-1765101"/>
              <a:ext cx="17975677" cy="5061219"/>
            </a:xfrm>
            <a:prstGeom prst="rect">
              <a:avLst/>
            </a:prstGeom>
          </p:spPr>
          <p:txBody>
            <a:bodyPr lIns="0" tIns="0" rIns="0" bIns="0" rtlCol="0" anchor="t">
              <a:spAutoFit/>
            </a:bodyPr>
            <a:lstStyle/>
            <a:p>
              <a:pPr algn="ctr">
                <a:lnSpc>
                  <a:spcPts val="14832"/>
                </a:lnSpc>
              </a:pPr>
              <a:r>
                <a:rPr lang="en-US" sz="13000" spc="-288" dirty="0">
                  <a:solidFill>
                    <a:srgbClr val="F4F6FC"/>
                  </a:solidFill>
                  <a:latin typeface="Roboto Bold"/>
                </a:rPr>
                <a:t>Thousand Block Pooling</a:t>
              </a:r>
            </a:p>
          </p:txBody>
        </p:sp>
      </p:grpSp>
      <p:sp>
        <p:nvSpPr>
          <p:cNvPr id="7" name="AutoShape 7"/>
          <p:cNvSpPr/>
          <p:nvPr/>
        </p:nvSpPr>
        <p:spPr>
          <a:xfrm>
            <a:off x="-10886" y="8594090"/>
            <a:ext cx="1257301" cy="1676400"/>
          </a:xfrm>
          <a:prstGeom prst="rect">
            <a:avLst/>
          </a:prstGeom>
          <a:solidFill>
            <a:srgbClr val="99BE68"/>
          </a:solidFill>
        </p:spPr>
        <p:txBody>
          <a:bodyPr/>
          <a:lstStyle/>
          <a:p>
            <a:endParaRPr lang="en-CA"/>
          </a:p>
        </p:txBody>
      </p:sp>
      <p:sp>
        <p:nvSpPr>
          <p:cNvPr id="8" name="Freeform 8"/>
          <p:cNvSpPr/>
          <p:nvPr/>
        </p:nvSpPr>
        <p:spPr>
          <a:xfrm>
            <a:off x="6713271" y="8969320"/>
            <a:ext cx="4861457" cy="936106"/>
          </a:xfrm>
          <a:custGeom>
            <a:avLst/>
            <a:gdLst/>
            <a:ahLst/>
            <a:cxnLst/>
            <a:rect l="l" t="t" r="r" b="b"/>
            <a:pathLst>
              <a:path w="4861457" h="936106">
                <a:moveTo>
                  <a:pt x="0" y="0"/>
                </a:moveTo>
                <a:lnTo>
                  <a:pt x="4861456" y="0"/>
                </a:lnTo>
                <a:lnTo>
                  <a:pt x="4861456" y="936105"/>
                </a:lnTo>
                <a:lnTo>
                  <a:pt x="0" y="936105"/>
                </a:lnTo>
                <a:lnTo>
                  <a:pt x="0" y="0"/>
                </a:lnTo>
                <a:close/>
              </a:path>
            </a:pathLst>
          </a:custGeom>
          <a:blipFill>
            <a:blip r:embed="rId3"/>
            <a:stretch>
              <a:fillRect/>
            </a:stretch>
          </a:blipFill>
        </p:spPr>
        <p:txBody>
          <a:bodyPr/>
          <a:lstStyle/>
          <a:p>
            <a:endParaRPr lang="en-CA"/>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ECF1F-F8D5-4D67-3DD1-EC4651F9739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D95B04D-FC65-8E9E-9C23-C3D918325455}"/>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11" r="-111"/>
            </a:stretch>
          </a:blipFill>
        </p:spPr>
        <p:txBody>
          <a:bodyPr/>
          <a:lstStyle/>
          <a:p>
            <a:endParaRPr lang="en-CA"/>
          </a:p>
        </p:txBody>
      </p:sp>
      <p:sp>
        <p:nvSpPr>
          <p:cNvPr id="3" name="AutoShape 3">
            <a:extLst>
              <a:ext uri="{FF2B5EF4-FFF2-40B4-BE49-F238E27FC236}">
                <a16:creationId xmlns:a16="http://schemas.microsoft.com/office/drawing/2014/main" id="{BF88E16C-42A1-6EAF-4711-FBB941113AC7}"/>
              </a:ext>
            </a:extLst>
          </p:cNvPr>
          <p:cNvSpPr/>
          <p:nvPr/>
        </p:nvSpPr>
        <p:spPr>
          <a:xfrm>
            <a:off x="0" y="0"/>
            <a:ext cx="1714500" cy="3108754"/>
          </a:xfrm>
          <a:prstGeom prst="rect">
            <a:avLst/>
          </a:prstGeom>
          <a:solidFill>
            <a:srgbClr val="99BE68"/>
          </a:solidFill>
        </p:spPr>
        <p:txBody>
          <a:bodyPr/>
          <a:lstStyle/>
          <a:p>
            <a:endParaRPr lang="en-CA"/>
          </a:p>
        </p:txBody>
      </p:sp>
      <p:sp>
        <p:nvSpPr>
          <p:cNvPr id="4" name="AutoShape 4">
            <a:extLst>
              <a:ext uri="{FF2B5EF4-FFF2-40B4-BE49-F238E27FC236}">
                <a16:creationId xmlns:a16="http://schemas.microsoft.com/office/drawing/2014/main" id="{D0D285F6-B042-0161-52E7-C487ECA75A91}"/>
              </a:ext>
            </a:extLst>
          </p:cNvPr>
          <p:cNvSpPr/>
          <p:nvPr/>
        </p:nvSpPr>
        <p:spPr>
          <a:xfrm>
            <a:off x="1714500" y="-959708"/>
            <a:ext cx="16573500" cy="11246708"/>
          </a:xfrm>
          <a:prstGeom prst="rect">
            <a:avLst/>
          </a:prstGeom>
          <a:solidFill>
            <a:srgbClr val="F4F6FC">
              <a:alpha val="22745"/>
            </a:srgbClr>
          </a:solidFill>
        </p:spPr>
        <p:txBody>
          <a:bodyPr/>
          <a:lstStyle/>
          <a:p>
            <a:endParaRPr lang="en-CA"/>
          </a:p>
        </p:txBody>
      </p:sp>
      <p:grpSp>
        <p:nvGrpSpPr>
          <p:cNvPr id="5" name="Group 5">
            <a:extLst>
              <a:ext uri="{FF2B5EF4-FFF2-40B4-BE49-F238E27FC236}">
                <a16:creationId xmlns:a16="http://schemas.microsoft.com/office/drawing/2014/main" id="{44C1B060-D39E-C213-59B4-7244F4AD2A14}"/>
              </a:ext>
            </a:extLst>
          </p:cNvPr>
          <p:cNvGrpSpPr/>
          <p:nvPr/>
        </p:nvGrpSpPr>
        <p:grpSpPr>
          <a:xfrm>
            <a:off x="2466237" y="447813"/>
            <a:ext cx="14940642" cy="9558036"/>
            <a:chOff x="-58057" y="-3393821"/>
            <a:chExt cx="19920858" cy="12744048"/>
          </a:xfrm>
        </p:grpSpPr>
        <p:sp>
          <p:nvSpPr>
            <p:cNvPr id="6" name="TextBox 6">
              <a:extLst>
                <a:ext uri="{FF2B5EF4-FFF2-40B4-BE49-F238E27FC236}">
                  <a16:creationId xmlns:a16="http://schemas.microsoft.com/office/drawing/2014/main" id="{559DF575-E22B-E697-A818-4E75D782EDF4}"/>
                </a:ext>
              </a:extLst>
            </p:cNvPr>
            <p:cNvSpPr txBox="1"/>
            <p:nvPr/>
          </p:nvSpPr>
          <p:spPr>
            <a:xfrm>
              <a:off x="1615045" y="-3393821"/>
              <a:ext cx="16732649" cy="1470025"/>
            </a:xfrm>
            <a:prstGeom prst="rect">
              <a:avLst/>
            </a:prstGeom>
          </p:spPr>
          <p:txBody>
            <a:bodyPr lIns="0" tIns="0" rIns="0" bIns="0" rtlCol="0" anchor="t">
              <a:spAutoFit/>
            </a:bodyPr>
            <a:lstStyle/>
            <a:p>
              <a:pPr algn="ctr">
                <a:lnSpc>
                  <a:spcPts val="8640"/>
                </a:lnSpc>
              </a:pPr>
              <a:r>
                <a:rPr lang="en-US" sz="7200" b="1" dirty="0">
                  <a:solidFill>
                    <a:srgbClr val="F4F6FC"/>
                  </a:solidFill>
                  <a:latin typeface="Roboto" panose="02000000000000000000" pitchFamily="2" charset="0"/>
                  <a:ea typeface="Roboto" panose="02000000000000000000" pitchFamily="2" charset="0"/>
                  <a:cs typeface="Roboto" panose="02000000000000000000" pitchFamily="2" charset="0"/>
                </a:rPr>
                <a:t>Thousand Block Pooling</a:t>
              </a:r>
            </a:p>
          </p:txBody>
        </p:sp>
        <p:sp>
          <p:nvSpPr>
            <p:cNvPr id="7" name="TextBox 7">
              <a:extLst>
                <a:ext uri="{FF2B5EF4-FFF2-40B4-BE49-F238E27FC236}">
                  <a16:creationId xmlns:a16="http://schemas.microsoft.com/office/drawing/2014/main" id="{28F3C12A-850C-E6B1-5101-20F0EE7B96D5}"/>
                </a:ext>
              </a:extLst>
            </p:cNvPr>
            <p:cNvSpPr txBox="1"/>
            <p:nvPr/>
          </p:nvSpPr>
          <p:spPr>
            <a:xfrm>
              <a:off x="0" y="2584097"/>
              <a:ext cx="14519278" cy="733425"/>
            </a:xfrm>
            <a:prstGeom prst="rect">
              <a:avLst/>
            </a:prstGeom>
          </p:spPr>
          <p:txBody>
            <a:bodyPr lIns="0" tIns="0" rIns="0" bIns="0" rtlCol="0" anchor="t">
              <a:spAutoFit/>
            </a:bodyPr>
            <a:lstStyle/>
            <a:p>
              <a:pPr>
                <a:lnSpc>
                  <a:spcPts val="4320"/>
                </a:lnSpc>
              </a:pPr>
              <a:endParaRPr lang="en-US" sz="3600" spc="252" dirty="0">
                <a:solidFill>
                  <a:srgbClr val="F4F6FC"/>
                </a:solidFill>
                <a:latin typeface="Roboto Bold"/>
              </a:endParaRPr>
            </a:p>
          </p:txBody>
        </p:sp>
        <p:sp>
          <p:nvSpPr>
            <p:cNvPr id="8" name="TextBox 8">
              <a:extLst>
                <a:ext uri="{FF2B5EF4-FFF2-40B4-BE49-F238E27FC236}">
                  <a16:creationId xmlns:a16="http://schemas.microsoft.com/office/drawing/2014/main" id="{40F9FB4F-5B16-35B7-88B1-4A8380B67E71}"/>
                </a:ext>
              </a:extLst>
            </p:cNvPr>
            <p:cNvSpPr txBox="1"/>
            <p:nvPr/>
          </p:nvSpPr>
          <p:spPr>
            <a:xfrm>
              <a:off x="-58057" y="-991065"/>
              <a:ext cx="19920858" cy="10341292"/>
            </a:xfrm>
            <a:prstGeom prst="rect">
              <a:avLst/>
            </a:prstGeom>
          </p:spPr>
          <p:txBody>
            <a:bodyPr wrap="square" lIns="0" tIns="0" rIns="0" bIns="0" rtlCol="0" anchor="t">
              <a:spAutoFit/>
            </a:bodyPr>
            <a:lstStyle/>
            <a:p>
              <a:r>
                <a:rPr lang="en-US" sz="2700" u="sng" dirty="0">
                  <a:solidFill>
                    <a:schemeClr val="bg1"/>
                  </a:solidFill>
                  <a:latin typeface="Roboto" panose="02000000000000000000" pitchFamily="2" charset="0"/>
                  <a:ea typeface="Roboto" panose="02000000000000000000" pitchFamily="2" charset="0"/>
                  <a:cs typeface="Roboto" panose="02000000000000000000" pitchFamily="2" charset="0"/>
                </a:rPr>
                <a:t>Growth Thousands-Blocks (NPA-NXX-X) Applications</a:t>
              </a:r>
            </a:p>
            <a:p>
              <a:endParaRPr lang="en-US" sz="2700" u="sng" dirty="0">
                <a:solidFill>
                  <a:schemeClr val="bg1"/>
                </a:solidFill>
                <a:latin typeface="Roboto" panose="02000000000000000000" pitchFamily="2" charset="0"/>
                <a:ea typeface="Roboto" panose="02000000000000000000" pitchFamily="2" charset="0"/>
                <a:cs typeface="Roboto" panose="02000000000000000000" pitchFamily="2" charset="0"/>
              </a:endParaRPr>
            </a:p>
            <a:p>
              <a:r>
                <a:rPr lang="en-US" sz="2700" dirty="0">
                  <a:solidFill>
                    <a:schemeClr val="bg1"/>
                  </a:solidFill>
                  <a:latin typeface="Roboto" panose="02000000000000000000" pitchFamily="2" charset="0"/>
                  <a:ea typeface="Roboto" panose="02000000000000000000" pitchFamily="2" charset="0"/>
                  <a:cs typeface="Roboto" panose="02000000000000000000" pitchFamily="2" charset="0"/>
                </a:rPr>
                <a:t>These applications use a Part 1A form to order one or more available thousand-blocks from a rate </a:t>
              </a:r>
              <a:r>
                <a:rPr lang="en-US" sz="2700" dirty="0" err="1">
                  <a:solidFill>
                    <a:schemeClr val="bg1"/>
                  </a:solidFill>
                  <a:latin typeface="Roboto" panose="02000000000000000000" pitchFamily="2" charset="0"/>
                  <a:ea typeface="Roboto" panose="02000000000000000000" pitchFamily="2" charset="0"/>
                  <a:cs typeface="Roboto" panose="02000000000000000000" pitchFamily="2" charset="0"/>
                </a:rPr>
                <a:t>centre</a:t>
              </a:r>
              <a:r>
                <a:rPr lang="en-US" sz="2700" dirty="0">
                  <a:solidFill>
                    <a:schemeClr val="bg1"/>
                  </a:solidFill>
                  <a:latin typeface="Roboto" panose="02000000000000000000" pitchFamily="2" charset="0"/>
                  <a:ea typeface="Roboto" panose="02000000000000000000" pitchFamily="2" charset="0"/>
                  <a:cs typeface="Roboto" panose="02000000000000000000" pitchFamily="2" charset="0"/>
                </a:rPr>
                <a:t> pool.</a:t>
              </a:r>
            </a:p>
            <a:p>
              <a:endParaRPr lang="en-US" sz="2700" dirty="0">
                <a:solidFill>
                  <a:schemeClr val="bg1"/>
                </a:solidFill>
                <a:latin typeface="Roboto" panose="02000000000000000000" pitchFamily="2" charset="0"/>
                <a:ea typeface="Roboto" panose="02000000000000000000" pitchFamily="2" charset="0"/>
                <a:cs typeface="Roboto" panose="02000000000000000000" pitchFamily="2" charset="0"/>
              </a:endParaRPr>
            </a:p>
            <a:p>
              <a:r>
                <a:rPr lang="en-US" sz="2700" dirty="0">
                  <a:solidFill>
                    <a:schemeClr val="bg1"/>
                  </a:solidFill>
                  <a:latin typeface="Roboto" panose="02000000000000000000" pitchFamily="2" charset="0"/>
                  <a:ea typeface="Roboto" panose="02000000000000000000" pitchFamily="2" charset="0"/>
                  <a:cs typeface="Roboto" panose="02000000000000000000" pitchFamily="2" charset="0"/>
                </a:rPr>
                <a:t>Requirements include (not a full list):</a:t>
              </a:r>
            </a:p>
            <a:p>
              <a:pPr marL="742950" lvl="1" indent="-285750">
                <a:buFont typeface="Arial" panose="020B0604020202020204" pitchFamily="34" charset="0"/>
                <a:buChar char="•"/>
              </a:pPr>
              <a:endParaRPr lang="en-US" sz="27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marL="742950" lvl="1" indent="-285750">
                <a:buFont typeface="Arial" panose="020B0604020202020204" pitchFamily="34" charset="0"/>
                <a:buChar char="•"/>
              </a:pPr>
              <a:r>
                <a:rPr lang="en-US" sz="2700" dirty="0">
                  <a:solidFill>
                    <a:schemeClr val="bg1"/>
                  </a:solidFill>
                  <a:latin typeface="Roboto" panose="02000000000000000000" pitchFamily="2" charset="0"/>
                  <a:ea typeface="Roboto" panose="02000000000000000000" pitchFamily="2" charset="0"/>
                  <a:cs typeface="Roboto" panose="02000000000000000000" pitchFamily="2" charset="0"/>
                </a:rPr>
                <a:t>Applicant shall provide a Thousands-Block MTE Certification Worksheet</a:t>
              </a:r>
            </a:p>
            <a:p>
              <a:pPr marL="742950" lvl="1" indent="-285750">
                <a:buFont typeface="Arial" panose="020B0604020202020204" pitchFamily="34" charset="0"/>
                <a:buChar char="•"/>
              </a:pPr>
              <a:endParaRPr lang="en-US" sz="27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marL="742950" lvl="1" indent="-285750">
                <a:buFont typeface="Arial" panose="020B0604020202020204" pitchFamily="34" charset="0"/>
                <a:buChar char="•"/>
              </a:pPr>
              <a:r>
                <a:rPr lang="en-US" sz="2700" dirty="0">
                  <a:solidFill>
                    <a:schemeClr val="bg1"/>
                  </a:solidFill>
                  <a:latin typeface="Roboto" panose="02000000000000000000" pitchFamily="2" charset="0"/>
                  <a:ea typeface="Roboto" panose="02000000000000000000" pitchFamily="2" charset="0"/>
                  <a:cs typeface="Roboto" panose="02000000000000000000" pitchFamily="2" charset="0"/>
                </a:rPr>
                <a:t>A separate Part 1B NPAC Thousands-Block Data form is required for each Thousands-Block requested, </a:t>
              </a:r>
            </a:p>
            <a:p>
              <a:pPr marL="742950" lvl="1" indent="-285750">
                <a:buFont typeface="Arial" panose="020B0604020202020204" pitchFamily="34" charset="0"/>
                <a:buChar char="•"/>
              </a:pPr>
              <a:endParaRPr lang="en-US" sz="27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marL="742950" lvl="1" indent="-285750">
                <a:buFont typeface="Arial" panose="020B0604020202020204" pitchFamily="34" charset="0"/>
                <a:buChar char="•"/>
              </a:pPr>
              <a:r>
                <a:rPr lang="en-US" sz="2700" dirty="0">
                  <a:solidFill>
                    <a:schemeClr val="bg1"/>
                  </a:solidFill>
                  <a:latin typeface="Roboto" panose="02000000000000000000" pitchFamily="2" charset="0"/>
                  <a:ea typeface="Roboto" panose="02000000000000000000" pitchFamily="2" charset="0"/>
                  <a:cs typeface="Roboto" panose="02000000000000000000" pitchFamily="2" charset="0"/>
                </a:rPr>
                <a:t>The PA shall Allocate a Thousands-Block to an SP's single Switching Entity/POI. The SP shall be allowed to use Intra-SP Ports to share that Thousands-Block across their multiple switches in a Rate Center</a:t>
              </a:r>
            </a:p>
            <a:p>
              <a:pPr lvl="1"/>
              <a:r>
                <a:rPr lang="en-US" sz="2700" dirty="0">
                  <a:solidFill>
                    <a:schemeClr val="bg1"/>
                  </a:solidFill>
                  <a:latin typeface="Roboto" panose="02000000000000000000" pitchFamily="2" charset="0"/>
                  <a:ea typeface="Roboto" panose="02000000000000000000" pitchFamily="2" charset="0"/>
                  <a:cs typeface="Roboto" panose="02000000000000000000" pitchFamily="2" charset="0"/>
                </a:rPr>
                <a:t> </a:t>
              </a:r>
            </a:p>
            <a:p>
              <a:pPr marL="742950" lvl="1" indent="-285750">
                <a:buFont typeface="Arial" panose="020B0604020202020204" pitchFamily="34" charset="0"/>
                <a:buChar char="•"/>
              </a:pPr>
              <a:r>
                <a:rPr lang="en-US" sz="2700" dirty="0">
                  <a:solidFill>
                    <a:schemeClr val="bg1"/>
                  </a:solidFill>
                  <a:latin typeface="Roboto" panose="02000000000000000000" pitchFamily="2" charset="0"/>
                  <a:ea typeface="Roboto" panose="02000000000000000000" pitchFamily="2" charset="0"/>
                  <a:cs typeface="Roboto" panose="02000000000000000000" pitchFamily="2" charset="0"/>
                </a:rPr>
                <a:t>Growth applications can also involve code replenishment requests for the pool (US online system combines the Part 1 and 1A forms).</a:t>
              </a:r>
            </a:p>
          </p:txBody>
        </p:sp>
      </p:grpSp>
      <p:sp>
        <p:nvSpPr>
          <p:cNvPr id="9" name="Freeform 9">
            <a:extLst>
              <a:ext uri="{FF2B5EF4-FFF2-40B4-BE49-F238E27FC236}">
                <a16:creationId xmlns:a16="http://schemas.microsoft.com/office/drawing/2014/main" id="{0EF64205-BBF2-26BC-59EB-D4BA6C50EE18}"/>
              </a:ext>
            </a:extLst>
          </p:cNvPr>
          <p:cNvSpPr/>
          <p:nvPr/>
        </p:nvSpPr>
        <p:spPr>
          <a:xfrm rot="-5400000">
            <a:off x="-705528" y="7967598"/>
            <a:ext cx="3125556" cy="600367"/>
          </a:xfrm>
          <a:custGeom>
            <a:avLst/>
            <a:gdLst/>
            <a:ahLst/>
            <a:cxnLst/>
            <a:rect l="l" t="t" r="r" b="b"/>
            <a:pathLst>
              <a:path w="3125556" h="600367">
                <a:moveTo>
                  <a:pt x="0" y="0"/>
                </a:moveTo>
                <a:lnTo>
                  <a:pt x="3125556" y="0"/>
                </a:lnTo>
                <a:lnTo>
                  <a:pt x="3125556" y="600367"/>
                </a:lnTo>
                <a:lnTo>
                  <a:pt x="0" y="600367"/>
                </a:lnTo>
                <a:lnTo>
                  <a:pt x="0" y="0"/>
                </a:lnTo>
                <a:close/>
              </a:path>
            </a:pathLst>
          </a:custGeom>
          <a:blipFill>
            <a:blip r:embed="rId3"/>
            <a:stretch>
              <a:fillRect/>
            </a:stretch>
          </a:blipFill>
        </p:spPr>
        <p:txBody>
          <a:bodyPr/>
          <a:lstStyle/>
          <a:p>
            <a:endParaRPr lang="en-CA"/>
          </a:p>
        </p:txBody>
      </p:sp>
      <p:sp>
        <p:nvSpPr>
          <p:cNvPr id="10" name="TextBox 10">
            <a:extLst>
              <a:ext uri="{FF2B5EF4-FFF2-40B4-BE49-F238E27FC236}">
                <a16:creationId xmlns:a16="http://schemas.microsoft.com/office/drawing/2014/main" id="{487DF8F4-1F7E-AD2A-4681-E5834E801D35}"/>
              </a:ext>
            </a:extLst>
          </p:cNvPr>
          <p:cNvSpPr txBox="1"/>
          <p:nvPr/>
        </p:nvSpPr>
        <p:spPr>
          <a:xfrm rot="-5400000">
            <a:off x="-1507312" y="3821027"/>
            <a:ext cx="4955160" cy="415290"/>
          </a:xfrm>
          <a:prstGeom prst="rect">
            <a:avLst/>
          </a:prstGeom>
        </p:spPr>
        <p:txBody>
          <a:bodyPr lIns="0" tIns="0" rIns="0" bIns="0" rtlCol="0" anchor="t">
            <a:spAutoFit/>
          </a:bodyPr>
          <a:lstStyle/>
          <a:p>
            <a:pPr>
              <a:lnSpc>
                <a:spcPts val="3359"/>
              </a:lnSpc>
            </a:pPr>
            <a:r>
              <a:rPr lang="en-US" sz="2400" spc="144">
                <a:solidFill>
                  <a:srgbClr val="F4F6FC"/>
                </a:solidFill>
                <a:latin typeface="Roboto Bold"/>
              </a:rPr>
              <a:t>2024</a:t>
            </a:r>
          </a:p>
        </p:txBody>
      </p:sp>
    </p:spTree>
    <p:extLst>
      <p:ext uri="{BB962C8B-B14F-4D97-AF65-F5344CB8AC3E}">
        <p14:creationId xmlns:p14="http://schemas.microsoft.com/office/powerpoint/2010/main" val="3970457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D981F-A8B0-3F36-5C55-E7859E9653E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A62D930-9EF8-FAF6-0BB5-56704FA4E3AE}"/>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11" r="-111"/>
            </a:stretch>
          </a:blipFill>
        </p:spPr>
        <p:txBody>
          <a:bodyPr/>
          <a:lstStyle/>
          <a:p>
            <a:endParaRPr lang="en-CA"/>
          </a:p>
        </p:txBody>
      </p:sp>
      <p:sp>
        <p:nvSpPr>
          <p:cNvPr id="3" name="AutoShape 3">
            <a:extLst>
              <a:ext uri="{FF2B5EF4-FFF2-40B4-BE49-F238E27FC236}">
                <a16:creationId xmlns:a16="http://schemas.microsoft.com/office/drawing/2014/main" id="{DCDC97EB-73B8-CFCB-A004-25B994AB51CE}"/>
              </a:ext>
            </a:extLst>
          </p:cNvPr>
          <p:cNvSpPr/>
          <p:nvPr/>
        </p:nvSpPr>
        <p:spPr>
          <a:xfrm>
            <a:off x="0" y="0"/>
            <a:ext cx="1714500" cy="3108754"/>
          </a:xfrm>
          <a:prstGeom prst="rect">
            <a:avLst/>
          </a:prstGeom>
          <a:solidFill>
            <a:srgbClr val="99BE68"/>
          </a:solidFill>
        </p:spPr>
        <p:txBody>
          <a:bodyPr/>
          <a:lstStyle/>
          <a:p>
            <a:endParaRPr lang="en-CA"/>
          </a:p>
        </p:txBody>
      </p:sp>
      <p:sp>
        <p:nvSpPr>
          <p:cNvPr id="4" name="AutoShape 4">
            <a:extLst>
              <a:ext uri="{FF2B5EF4-FFF2-40B4-BE49-F238E27FC236}">
                <a16:creationId xmlns:a16="http://schemas.microsoft.com/office/drawing/2014/main" id="{4FF0452D-CD1D-B409-BEF9-1028BCF99EAD}"/>
              </a:ext>
            </a:extLst>
          </p:cNvPr>
          <p:cNvSpPr/>
          <p:nvPr/>
        </p:nvSpPr>
        <p:spPr>
          <a:xfrm>
            <a:off x="1714500" y="-959708"/>
            <a:ext cx="16573500" cy="11246708"/>
          </a:xfrm>
          <a:prstGeom prst="rect">
            <a:avLst/>
          </a:prstGeom>
          <a:solidFill>
            <a:srgbClr val="F4F6FC">
              <a:alpha val="22745"/>
            </a:srgbClr>
          </a:solidFill>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2000" b="1" dirty="0"/>
              <a:t>Source: Pooling Administration System (PAS) User Guide for Service Providers (SPs) And Service Provider Consultants (SPCs) Version 1.15</a:t>
            </a:r>
          </a:p>
          <a:p>
            <a:endParaRPr lang="en-CA" dirty="0"/>
          </a:p>
        </p:txBody>
      </p:sp>
      <p:grpSp>
        <p:nvGrpSpPr>
          <p:cNvPr id="5" name="Group 5">
            <a:extLst>
              <a:ext uri="{FF2B5EF4-FFF2-40B4-BE49-F238E27FC236}">
                <a16:creationId xmlns:a16="http://schemas.microsoft.com/office/drawing/2014/main" id="{E6FDDBB6-0D2D-A824-A5E7-AA4E1E75FCE6}"/>
              </a:ext>
            </a:extLst>
          </p:cNvPr>
          <p:cNvGrpSpPr/>
          <p:nvPr/>
        </p:nvGrpSpPr>
        <p:grpSpPr>
          <a:xfrm>
            <a:off x="2509780" y="447813"/>
            <a:ext cx="14940642" cy="9608648"/>
            <a:chOff x="0" y="-3393821"/>
            <a:chExt cx="19920858" cy="12811532"/>
          </a:xfrm>
        </p:grpSpPr>
        <p:sp>
          <p:nvSpPr>
            <p:cNvPr id="6" name="TextBox 6">
              <a:extLst>
                <a:ext uri="{FF2B5EF4-FFF2-40B4-BE49-F238E27FC236}">
                  <a16:creationId xmlns:a16="http://schemas.microsoft.com/office/drawing/2014/main" id="{7131F75C-9059-0A93-69B2-10E454A46F76}"/>
                </a:ext>
              </a:extLst>
            </p:cNvPr>
            <p:cNvSpPr txBox="1"/>
            <p:nvPr/>
          </p:nvSpPr>
          <p:spPr>
            <a:xfrm>
              <a:off x="1615045" y="-3393821"/>
              <a:ext cx="16732649" cy="1470025"/>
            </a:xfrm>
            <a:prstGeom prst="rect">
              <a:avLst/>
            </a:prstGeom>
          </p:spPr>
          <p:txBody>
            <a:bodyPr lIns="0" tIns="0" rIns="0" bIns="0" rtlCol="0" anchor="t">
              <a:spAutoFit/>
            </a:bodyPr>
            <a:lstStyle/>
            <a:p>
              <a:pPr algn="ctr">
                <a:lnSpc>
                  <a:spcPts val="8640"/>
                </a:lnSpc>
              </a:pPr>
              <a:r>
                <a:rPr lang="en-US" sz="7200" b="1" dirty="0">
                  <a:solidFill>
                    <a:srgbClr val="F4F6FC"/>
                  </a:solidFill>
                  <a:latin typeface="Roboto" panose="02000000000000000000" pitchFamily="2" charset="0"/>
                  <a:ea typeface="Roboto" panose="02000000000000000000" pitchFamily="2" charset="0"/>
                  <a:cs typeface="Roboto" panose="02000000000000000000" pitchFamily="2" charset="0"/>
                </a:rPr>
                <a:t>Thousand Block Pooling</a:t>
              </a:r>
            </a:p>
          </p:txBody>
        </p:sp>
        <p:sp>
          <p:nvSpPr>
            <p:cNvPr id="7" name="TextBox 7">
              <a:extLst>
                <a:ext uri="{FF2B5EF4-FFF2-40B4-BE49-F238E27FC236}">
                  <a16:creationId xmlns:a16="http://schemas.microsoft.com/office/drawing/2014/main" id="{F07A090C-D461-AAE0-D5E6-CD3524B8F4EE}"/>
                </a:ext>
              </a:extLst>
            </p:cNvPr>
            <p:cNvSpPr txBox="1"/>
            <p:nvPr/>
          </p:nvSpPr>
          <p:spPr>
            <a:xfrm>
              <a:off x="0" y="2584097"/>
              <a:ext cx="14519278" cy="733425"/>
            </a:xfrm>
            <a:prstGeom prst="rect">
              <a:avLst/>
            </a:prstGeom>
          </p:spPr>
          <p:txBody>
            <a:bodyPr lIns="0" tIns="0" rIns="0" bIns="0" rtlCol="0" anchor="t">
              <a:spAutoFit/>
            </a:bodyPr>
            <a:lstStyle/>
            <a:p>
              <a:pPr>
                <a:lnSpc>
                  <a:spcPts val="4320"/>
                </a:lnSpc>
              </a:pPr>
              <a:endParaRPr lang="en-US" sz="3600" spc="252" dirty="0">
                <a:solidFill>
                  <a:srgbClr val="F4F6FC"/>
                </a:solidFill>
                <a:latin typeface="Roboto Bold"/>
              </a:endParaRPr>
            </a:p>
          </p:txBody>
        </p:sp>
        <p:sp>
          <p:nvSpPr>
            <p:cNvPr id="8" name="TextBox 8">
              <a:extLst>
                <a:ext uri="{FF2B5EF4-FFF2-40B4-BE49-F238E27FC236}">
                  <a16:creationId xmlns:a16="http://schemas.microsoft.com/office/drawing/2014/main" id="{D1ABF8B5-40F8-E12D-C14F-FC6FAB84D54E}"/>
                </a:ext>
              </a:extLst>
            </p:cNvPr>
            <p:cNvSpPr txBox="1"/>
            <p:nvPr/>
          </p:nvSpPr>
          <p:spPr>
            <a:xfrm>
              <a:off x="0" y="5539725"/>
              <a:ext cx="19920858" cy="3877986"/>
            </a:xfrm>
            <a:prstGeom prst="rect">
              <a:avLst/>
            </a:prstGeom>
          </p:spPr>
          <p:txBody>
            <a:bodyPr wrap="square" lIns="0" tIns="0" rIns="0" bIns="0" rtlCol="0" anchor="t">
              <a:spAutoFit/>
            </a:bodyPr>
            <a:lstStyle/>
            <a:p>
              <a:endParaRPr lang="en-US" sz="2700" u="sng"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endParaRPr>
            </a:p>
            <a:p>
              <a:r>
                <a:rPr lang="en-US" sz="2700" u="sng"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Growth Pooled Central Office (CO) Code (NPA-NXX) Applications</a:t>
              </a:r>
            </a:p>
            <a:p>
              <a:endParaRPr lang="en-US" sz="2700"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endParaRPr>
            </a:p>
            <a:p>
              <a:r>
                <a:rPr lang="en-US" sz="2700"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The need for a Growth Pooled CO Codes assignment occurs when a Service Provider (SP) requires additional blocks in Rate Center beyond the number of blocks in the pool. Assignment of Growth Pooled CO Code in a Rate Center uses the Part 1 and Part 1A form or electronic submission (combined).</a:t>
              </a:r>
            </a:p>
          </p:txBody>
        </p:sp>
      </p:grpSp>
      <p:sp>
        <p:nvSpPr>
          <p:cNvPr id="9" name="Freeform 9">
            <a:extLst>
              <a:ext uri="{FF2B5EF4-FFF2-40B4-BE49-F238E27FC236}">
                <a16:creationId xmlns:a16="http://schemas.microsoft.com/office/drawing/2014/main" id="{F7DBDF1C-9D6A-4E69-445E-C19926409E2B}"/>
              </a:ext>
            </a:extLst>
          </p:cNvPr>
          <p:cNvSpPr/>
          <p:nvPr/>
        </p:nvSpPr>
        <p:spPr>
          <a:xfrm rot="-5400000">
            <a:off x="-705528" y="7967598"/>
            <a:ext cx="3125556" cy="600367"/>
          </a:xfrm>
          <a:custGeom>
            <a:avLst/>
            <a:gdLst/>
            <a:ahLst/>
            <a:cxnLst/>
            <a:rect l="l" t="t" r="r" b="b"/>
            <a:pathLst>
              <a:path w="3125556" h="600367">
                <a:moveTo>
                  <a:pt x="0" y="0"/>
                </a:moveTo>
                <a:lnTo>
                  <a:pt x="3125556" y="0"/>
                </a:lnTo>
                <a:lnTo>
                  <a:pt x="3125556" y="600367"/>
                </a:lnTo>
                <a:lnTo>
                  <a:pt x="0" y="600367"/>
                </a:lnTo>
                <a:lnTo>
                  <a:pt x="0" y="0"/>
                </a:lnTo>
                <a:close/>
              </a:path>
            </a:pathLst>
          </a:custGeom>
          <a:blipFill>
            <a:blip r:embed="rId3"/>
            <a:stretch>
              <a:fillRect/>
            </a:stretch>
          </a:blipFill>
        </p:spPr>
        <p:txBody>
          <a:bodyPr/>
          <a:lstStyle/>
          <a:p>
            <a:endParaRPr lang="en-CA"/>
          </a:p>
        </p:txBody>
      </p:sp>
      <p:sp>
        <p:nvSpPr>
          <p:cNvPr id="10" name="TextBox 10">
            <a:extLst>
              <a:ext uri="{FF2B5EF4-FFF2-40B4-BE49-F238E27FC236}">
                <a16:creationId xmlns:a16="http://schemas.microsoft.com/office/drawing/2014/main" id="{A9627663-153B-28BE-FCA2-0988301F9956}"/>
              </a:ext>
            </a:extLst>
          </p:cNvPr>
          <p:cNvSpPr txBox="1"/>
          <p:nvPr/>
        </p:nvSpPr>
        <p:spPr>
          <a:xfrm rot="-5400000">
            <a:off x="-1507312" y="3821027"/>
            <a:ext cx="4955160" cy="415290"/>
          </a:xfrm>
          <a:prstGeom prst="rect">
            <a:avLst/>
          </a:prstGeom>
        </p:spPr>
        <p:txBody>
          <a:bodyPr lIns="0" tIns="0" rIns="0" bIns="0" rtlCol="0" anchor="t">
            <a:spAutoFit/>
          </a:bodyPr>
          <a:lstStyle/>
          <a:p>
            <a:pPr>
              <a:lnSpc>
                <a:spcPts val="3359"/>
              </a:lnSpc>
            </a:pPr>
            <a:r>
              <a:rPr lang="en-US" sz="2400" spc="144">
                <a:solidFill>
                  <a:srgbClr val="F4F6FC"/>
                </a:solidFill>
                <a:latin typeface="Roboto Bold"/>
              </a:rPr>
              <a:t>2024</a:t>
            </a:r>
          </a:p>
        </p:txBody>
      </p:sp>
      <p:pic>
        <p:nvPicPr>
          <p:cNvPr id="11" name="Picture 10">
            <a:extLst>
              <a:ext uri="{FF2B5EF4-FFF2-40B4-BE49-F238E27FC236}">
                <a16:creationId xmlns:a16="http://schemas.microsoft.com/office/drawing/2014/main" id="{659694EE-90F3-85CD-E192-2ADFD9BB6180}"/>
              </a:ext>
            </a:extLst>
          </p:cNvPr>
          <p:cNvPicPr>
            <a:picLocks noChangeAspect="1"/>
          </p:cNvPicPr>
          <p:nvPr/>
        </p:nvPicPr>
        <p:blipFill>
          <a:blip r:embed="rId4"/>
          <a:stretch>
            <a:fillRect/>
          </a:stretch>
        </p:blipFill>
        <p:spPr>
          <a:xfrm>
            <a:off x="1714501" y="1776279"/>
            <a:ext cx="16573499" cy="4802044"/>
          </a:xfrm>
          <a:prstGeom prst="rect">
            <a:avLst/>
          </a:prstGeom>
        </p:spPr>
      </p:pic>
    </p:spTree>
    <p:extLst>
      <p:ext uri="{BB962C8B-B14F-4D97-AF65-F5344CB8AC3E}">
        <p14:creationId xmlns:p14="http://schemas.microsoft.com/office/powerpoint/2010/main" val="2900992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520A0-FD03-4998-E61F-07BE56F914B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3C529C6-2CB4-5B4B-03C1-6BB3679E205C}"/>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11" r="-111"/>
            </a:stretch>
          </a:blipFill>
        </p:spPr>
        <p:txBody>
          <a:bodyPr/>
          <a:lstStyle/>
          <a:p>
            <a:endParaRPr lang="en-CA"/>
          </a:p>
        </p:txBody>
      </p:sp>
      <p:sp>
        <p:nvSpPr>
          <p:cNvPr id="3" name="AutoShape 3">
            <a:extLst>
              <a:ext uri="{FF2B5EF4-FFF2-40B4-BE49-F238E27FC236}">
                <a16:creationId xmlns:a16="http://schemas.microsoft.com/office/drawing/2014/main" id="{C3D7E542-13BC-12D6-3F7B-D1A4DD0E53CF}"/>
              </a:ext>
            </a:extLst>
          </p:cNvPr>
          <p:cNvSpPr/>
          <p:nvPr/>
        </p:nvSpPr>
        <p:spPr>
          <a:xfrm>
            <a:off x="0" y="0"/>
            <a:ext cx="1714500" cy="3108754"/>
          </a:xfrm>
          <a:prstGeom prst="rect">
            <a:avLst/>
          </a:prstGeom>
          <a:solidFill>
            <a:srgbClr val="99BE68"/>
          </a:solidFill>
        </p:spPr>
        <p:txBody>
          <a:bodyPr/>
          <a:lstStyle/>
          <a:p>
            <a:endParaRPr lang="en-CA"/>
          </a:p>
        </p:txBody>
      </p:sp>
      <p:sp>
        <p:nvSpPr>
          <p:cNvPr id="4" name="AutoShape 4">
            <a:extLst>
              <a:ext uri="{FF2B5EF4-FFF2-40B4-BE49-F238E27FC236}">
                <a16:creationId xmlns:a16="http://schemas.microsoft.com/office/drawing/2014/main" id="{640482C1-A412-9DA4-26E2-91332DE40883}"/>
              </a:ext>
            </a:extLst>
          </p:cNvPr>
          <p:cNvSpPr/>
          <p:nvPr/>
        </p:nvSpPr>
        <p:spPr>
          <a:xfrm>
            <a:off x="1714500" y="-959708"/>
            <a:ext cx="16573500" cy="11246708"/>
          </a:xfrm>
          <a:prstGeom prst="rect">
            <a:avLst/>
          </a:prstGeom>
          <a:solidFill>
            <a:srgbClr val="F4F6FC">
              <a:alpha val="22745"/>
            </a:srgbClr>
          </a:solidFill>
        </p:spPr>
        <p:txBody>
          <a:bodyPr/>
          <a:lstStyle/>
          <a:p>
            <a:endParaRPr lang="en-CA"/>
          </a:p>
        </p:txBody>
      </p:sp>
      <p:grpSp>
        <p:nvGrpSpPr>
          <p:cNvPr id="5" name="Group 5">
            <a:extLst>
              <a:ext uri="{FF2B5EF4-FFF2-40B4-BE49-F238E27FC236}">
                <a16:creationId xmlns:a16="http://schemas.microsoft.com/office/drawing/2014/main" id="{6EEC098F-DA41-6986-A26E-5CE159FA77D8}"/>
              </a:ext>
            </a:extLst>
          </p:cNvPr>
          <p:cNvGrpSpPr/>
          <p:nvPr/>
        </p:nvGrpSpPr>
        <p:grpSpPr>
          <a:xfrm>
            <a:off x="2509780" y="447813"/>
            <a:ext cx="14961791" cy="5033507"/>
            <a:chOff x="0" y="-3393821"/>
            <a:chExt cx="19949057" cy="6711343"/>
          </a:xfrm>
        </p:grpSpPr>
        <p:sp>
          <p:nvSpPr>
            <p:cNvPr id="6" name="TextBox 6">
              <a:extLst>
                <a:ext uri="{FF2B5EF4-FFF2-40B4-BE49-F238E27FC236}">
                  <a16:creationId xmlns:a16="http://schemas.microsoft.com/office/drawing/2014/main" id="{B70F9FC1-DF28-E374-2619-F6F5BAE3FEFB}"/>
                </a:ext>
              </a:extLst>
            </p:cNvPr>
            <p:cNvSpPr txBox="1"/>
            <p:nvPr/>
          </p:nvSpPr>
          <p:spPr>
            <a:xfrm>
              <a:off x="1615045" y="-3393821"/>
              <a:ext cx="16732649" cy="1470025"/>
            </a:xfrm>
            <a:prstGeom prst="rect">
              <a:avLst/>
            </a:prstGeom>
          </p:spPr>
          <p:txBody>
            <a:bodyPr lIns="0" tIns="0" rIns="0" bIns="0" rtlCol="0" anchor="t">
              <a:spAutoFit/>
            </a:bodyPr>
            <a:lstStyle/>
            <a:p>
              <a:pPr algn="ctr">
                <a:lnSpc>
                  <a:spcPts val="8640"/>
                </a:lnSpc>
              </a:pPr>
              <a:r>
                <a:rPr lang="en-US" sz="7200" b="1" dirty="0">
                  <a:solidFill>
                    <a:srgbClr val="F4F6FC"/>
                  </a:solidFill>
                  <a:latin typeface="Roboto" panose="02000000000000000000" pitchFamily="2" charset="0"/>
                  <a:ea typeface="Roboto" panose="02000000000000000000" pitchFamily="2" charset="0"/>
                  <a:cs typeface="Roboto" panose="02000000000000000000" pitchFamily="2" charset="0"/>
                </a:rPr>
                <a:t>New Data Requirements</a:t>
              </a:r>
            </a:p>
          </p:txBody>
        </p:sp>
        <p:sp>
          <p:nvSpPr>
            <p:cNvPr id="7" name="TextBox 7">
              <a:extLst>
                <a:ext uri="{FF2B5EF4-FFF2-40B4-BE49-F238E27FC236}">
                  <a16:creationId xmlns:a16="http://schemas.microsoft.com/office/drawing/2014/main" id="{49339C5B-C1AD-0D49-E181-6AF234258E5E}"/>
                </a:ext>
              </a:extLst>
            </p:cNvPr>
            <p:cNvSpPr txBox="1"/>
            <p:nvPr/>
          </p:nvSpPr>
          <p:spPr>
            <a:xfrm>
              <a:off x="0" y="2584097"/>
              <a:ext cx="14519278" cy="733425"/>
            </a:xfrm>
            <a:prstGeom prst="rect">
              <a:avLst/>
            </a:prstGeom>
          </p:spPr>
          <p:txBody>
            <a:bodyPr lIns="0" tIns="0" rIns="0" bIns="0" rtlCol="0" anchor="t">
              <a:spAutoFit/>
            </a:bodyPr>
            <a:lstStyle/>
            <a:p>
              <a:pPr>
                <a:lnSpc>
                  <a:spcPts val="4320"/>
                </a:lnSpc>
              </a:pPr>
              <a:endParaRPr lang="en-US" sz="3600" spc="252" dirty="0">
                <a:solidFill>
                  <a:srgbClr val="F4F6FC"/>
                </a:solidFill>
                <a:latin typeface="Roboto Bold"/>
              </a:endParaRPr>
            </a:p>
          </p:txBody>
        </p:sp>
        <p:sp>
          <p:nvSpPr>
            <p:cNvPr id="8" name="TextBox 8">
              <a:extLst>
                <a:ext uri="{FF2B5EF4-FFF2-40B4-BE49-F238E27FC236}">
                  <a16:creationId xmlns:a16="http://schemas.microsoft.com/office/drawing/2014/main" id="{DAAFDB13-2D58-9BF6-58DA-122771C9DE7F}"/>
                </a:ext>
              </a:extLst>
            </p:cNvPr>
            <p:cNvSpPr txBox="1"/>
            <p:nvPr/>
          </p:nvSpPr>
          <p:spPr>
            <a:xfrm>
              <a:off x="28199" y="-1230033"/>
              <a:ext cx="19920858" cy="2872581"/>
            </a:xfrm>
            <a:prstGeom prst="rect">
              <a:avLst/>
            </a:prstGeom>
          </p:spPr>
          <p:txBody>
            <a:bodyPr wrap="square" lIns="0" tIns="0" rIns="0" bIns="0" rtlCol="0" anchor="t">
              <a:spAutoFit/>
            </a:bodyPr>
            <a:lstStyle/>
            <a:p>
              <a:r>
                <a:rPr lang="en-US" sz="2800"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In order for an SP to determine whether a SP need to request a pooled Central Office Code, or to select available blocks, there needs to be a PA report available indicating pool inventories.  This can be determined at the time of an electronic application(if used) or from a publicly available tool. Example from US pooling administrator at </a:t>
              </a:r>
              <a:r>
                <a:rPr lang="en-US" sz="2800" u="sng"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hlinkClick r:id="rId3"/>
                </a:rPr>
                <a:t>www.nationalpooling.com</a:t>
              </a:r>
              <a:r>
                <a:rPr lang="en-US" sz="2800"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 provides the following tool:</a:t>
              </a:r>
            </a:p>
          </p:txBody>
        </p:sp>
      </p:grpSp>
      <p:sp>
        <p:nvSpPr>
          <p:cNvPr id="9" name="Freeform 9">
            <a:extLst>
              <a:ext uri="{FF2B5EF4-FFF2-40B4-BE49-F238E27FC236}">
                <a16:creationId xmlns:a16="http://schemas.microsoft.com/office/drawing/2014/main" id="{E6C74C8B-1A50-C949-0FB4-595A532FD7BF}"/>
              </a:ext>
            </a:extLst>
          </p:cNvPr>
          <p:cNvSpPr/>
          <p:nvPr/>
        </p:nvSpPr>
        <p:spPr>
          <a:xfrm rot="-5400000">
            <a:off x="-705528" y="7967598"/>
            <a:ext cx="3125556" cy="600367"/>
          </a:xfrm>
          <a:custGeom>
            <a:avLst/>
            <a:gdLst/>
            <a:ahLst/>
            <a:cxnLst/>
            <a:rect l="l" t="t" r="r" b="b"/>
            <a:pathLst>
              <a:path w="3125556" h="600367">
                <a:moveTo>
                  <a:pt x="0" y="0"/>
                </a:moveTo>
                <a:lnTo>
                  <a:pt x="3125556" y="0"/>
                </a:lnTo>
                <a:lnTo>
                  <a:pt x="3125556" y="600367"/>
                </a:lnTo>
                <a:lnTo>
                  <a:pt x="0" y="600367"/>
                </a:lnTo>
                <a:lnTo>
                  <a:pt x="0" y="0"/>
                </a:lnTo>
                <a:close/>
              </a:path>
            </a:pathLst>
          </a:custGeom>
          <a:blipFill>
            <a:blip r:embed="rId4"/>
            <a:stretch>
              <a:fillRect/>
            </a:stretch>
          </a:blipFill>
        </p:spPr>
        <p:txBody>
          <a:bodyPr/>
          <a:lstStyle/>
          <a:p>
            <a:endParaRPr lang="en-CA"/>
          </a:p>
        </p:txBody>
      </p:sp>
      <p:sp>
        <p:nvSpPr>
          <p:cNvPr id="10" name="TextBox 10">
            <a:extLst>
              <a:ext uri="{FF2B5EF4-FFF2-40B4-BE49-F238E27FC236}">
                <a16:creationId xmlns:a16="http://schemas.microsoft.com/office/drawing/2014/main" id="{8BC01710-3B83-CEE6-5FB0-BA796DDE68BC}"/>
              </a:ext>
            </a:extLst>
          </p:cNvPr>
          <p:cNvSpPr txBox="1"/>
          <p:nvPr/>
        </p:nvSpPr>
        <p:spPr>
          <a:xfrm rot="-5400000">
            <a:off x="-1507312" y="3821027"/>
            <a:ext cx="4955160" cy="415290"/>
          </a:xfrm>
          <a:prstGeom prst="rect">
            <a:avLst/>
          </a:prstGeom>
        </p:spPr>
        <p:txBody>
          <a:bodyPr lIns="0" tIns="0" rIns="0" bIns="0" rtlCol="0" anchor="t">
            <a:spAutoFit/>
          </a:bodyPr>
          <a:lstStyle/>
          <a:p>
            <a:pPr>
              <a:lnSpc>
                <a:spcPts val="3359"/>
              </a:lnSpc>
            </a:pPr>
            <a:r>
              <a:rPr lang="en-US" sz="2400" spc="144">
                <a:solidFill>
                  <a:srgbClr val="F4F6FC"/>
                </a:solidFill>
                <a:latin typeface="Roboto Bold"/>
              </a:rPr>
              <a:t>2024</a:t>
            </a:r>
          </a:p>
        </p:txBody>
      </p:sp>
      <p:pic>
        <p:nvPicPr>
          <p:cNvPr id="12" name="Picture 11">
            <a:extLst>
              <a:ext uri="{FF2B5EF4-FFF2-40B4-BE49-F238E27FC236}">
                <a16:creationId xmlns:a16="http://schemas.microsoft.com/office/drawing/2014/main" id="{B6E0B06B-8BC7-A547-725D-31A0C23CF2C5}"/>
              </a:ext>
            </a:extLst>
          </p:cNvPr>
          <p:cNvPicPr>
            <a:picLocks noChangeAspect="1"/>
          </p:cNvPicPr>
          <p:nvPr/>
        </p:nvPicPr>
        <p:blipFill>
          <a:blip r:embed="rId5"/>
          <a:stretch>
            <a:fillRect/>
          </a:stretch>
        </p:blipFill>
        <p:spPr>
          <a:xfrm>
            <a:off x="1729536" y="5117090"/>
            <a:ext cx="16573500" cy="5169909"/>
          </a:xfrm>
          <a:prstGeom prst="rect">
            <a:avLst/>
          </a:prstGeom>
        </p:spPr>
      </p:pic>
    </p:spTree>
    <p:extLst>
      <p:ext uri="{BB962C8B-B14F-4D97-AF65-F5344CB8AC3E}">
        <p14:creationId xmlns:p14="http://schemas.microsoft.com/office/powerpoint/2010/main" val="4225569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A0364-229A-E35A-52D5-257B5A4083D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E4E133F-2A38-9ABB-D068-DD49A1193206}"/>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11" r="-111"/>
            </a:stretch>
          </a:blipFill>
        </p:spPr>
        <p:txBody>
          <a:bodyPr/>
          <a:lstStyle/>
          <a:p>
            <a:endParaRPr lang="en-CA"/>
          </a:p>
        </p:txBody>
      </p:sp>
      <p:sp>
        <p:nvSpPr>
          <p:cNvPr id="3" name="AutoShape 3">
            <a:extLst>
              <a:ext uri="{FF2B5EF4-FFF2-40B4-BE49-F238E27FC236}">
                <a16:creationId xmlns:a16="http://schemas.microsoft.com/office/drawing/2014/main" id="{EECE97CD-7337-2F45-791B-19CC13234212}"/>
              </a:ext>
            </a:extLst>
          </p:cNvPr>
          <p:cNvSpPr/>
          <p:nvPr/>
        </p:nvSpPr>
        <p:spPr>
          <a:xfrm>
            <a:off x="0" y="0"/>
            <a:ext cx="1714500" cy="3108754"/>
          </a:xfrm>
          <a:prstGeom prst="rect">
            <a:avLst/>
          </a:prstGeom>
          <a:solidFill>
            <a:srgbClr val="99BE68"/>
          </a:solidFill>
        </p:spPr>
        <p:txBody>
          <a:bodyPr/>
          <a:lstStyle/>
          <a:p>
            <a:endParaRPr lang="en-CA"/>
          </a:p>
        </p:txBody>
      </p:sp>
      <p:sp>
        <p:nvSpPr>
          <p:cNvPr id="4" name="AutoShape 4">
            <a:extLst>
              <a:ext uri="{FF2B5EF4-FFF2-40B4-BE49-F238E27FC236}">
                <a16:creationId xmlns:a16="http://schemas.microsoft.com/office/drawing/2014/main" id="{1398A2ED-98FF-CD1E-C1CD-A64F618895B5}"/>
              </a:ext>
            </a:extLst>
          </p:cNvPr>
          <p:cNvSpPr/>
          <p:nvPr/>
        </p:nvSpPr>
        <p:spPr>
          <a:xfrm>
            <a:off x="1714500" y="-959708"/>
            <a:ext cx="16573500" cy="11246708"/>
          </a:xfrm>
          <a:prstGeom prst="rect">
            <a:avLst/>
          </a:prstGeom>
          <a:solidFill>
            <a:srgbClr val="F4F6FC">
              <a:alpha val="22745"/>
            </a:srgbClr>
          </a:solidFill>
        </p:spPr>
        <p:txBody>
          <a:bodyPr/>
          <a:lstStyle/>
          <a:p>
            <a:endParaRPr lang="en-CA"/>
          </a:p>
        </p:txBody>
      </p:sp>
      <p:grpSp>
        <p:nvGrpSpPr>
          <p:cNvPr id="5" name="Group 5">
            <a:extLst>
              <a:ext uri="{FF2B5EF4-FFF2-40B4-BE49-F238E27FC236}">
                <a16:creationId xmlns:a16="http://schemas.microsoft.com/office/drawing/2014/main" id="{5FFA6CA3-6EA7-08D4-DC34-2D911C5C73A4}"/>
              </a:ext>
            </a:extLst>
          </p:cNvPr>
          <p:cNvGrpSpPr/>
          <p:nvPr/>
        </p:nvGrpSpPr>
        <p:grpSpPr>
          <a:xfrm>
            <a:off x="1905000" y="447813"/>
            <a:ext cx="14940642" cy="8831807"/>
            <a:chOff x="-806373" y="-3393821"/>
            <a:chExt cx="19920858" cy="11775743"/>
          </a:xfrm>
        </p:grpSpPr>
        <p:sp>
          <p:nvSpPr>
            <p:cNvPr id="6" name="TextBox 6">
              <a:extLst>
                <a:ext uri="{FF2B5EF4-FFF2-40B4-BE49-F238E27FC236}">
                  <a16:creationId xmlns:a16="http://schemas.microsoft.com/office/drawing/2014/main" id="{BCA04A4A-602D-2ADF-9F20-2E69E702FB91}"/>
                </a:ext>
              </a:extLst>
            </p:cNvPr>
            <p:cNvSpPr txBox="1"/>
            <p:nvPr/>
          </p:nvSpPr>
          <p:spPr>
            <a:xfrm>
              <a:off x="1615045" y="-3393821"/>
              <a:ext cx="16732649" cy="1470025"/>
            </a:xfrm>
            <a:prstGeom prst="rect">
              <a:avLst/>
            </a:prstGeom>
          </p:spPr>
          <p:txBody>
            <a:bodyPr lIns="0" tIns="0" rIns="0" bIns="0" rtlCol="0" anchor="t">
              <a:spAutoFit/>
            </a:bodyPr>
            <a:lstStyle/>
            <a:p>
              <a:pPr algn="ctr">
                <a:lnSpc>
                  <a:spcPts val="8640"/>
                </a:lnSpc>
              </a:pPr>
              <a:r>
                <a:rPr lang="en-US" sz="7200" b="1" dirty="0">
                  <a:solidFill>
                    <a:srgbClr val="F4F6FC"/>
                  </a:solidFill>
                  <a:latin typeface="Roboto" panose="02000000000000000000" pitchFamily="2" charset="0"/>
                  <a:ea typeface="Roboto" panose="02000000000000000000" pitchFamily="2" charset="0"/>
                  <a:cs typeface="Roboto" panose="02000000000000000000" pitchFamily="2" charset="0"/>
                </a:rPr>
                <a:t>New Data Requirements</a:t>
              </a:r>
            </a:p>
          </p:txBody>
        </p:sp>
        <p:sp>
          <p:nvSpPr>
            <p:cNvPr id="7" name="TextBox 7">
              <a:extLst>
                <a:ext uri="{FF2B5EF4-FFF2-40B4-BE49-F238E27FC236}">
                  <a16:creationId xmlns:a16="http://schemas.microsoft.com/office/drawing/2014/main" id="{BB093CBE-AEA5-EE59-FA2C-5D8AFC5294E1}"/>
                </a:ext>
              </a:extLst>
            </p:cNvPr>
            <p:cNvSpPr txBox="1"/>
            <p:nvPr/>
          </p:nvSpPr>
          <p:spPr>
            <a:xfrm>
              <a:off x="0" y="2584097"/>
              <a:ext cx="14519278" cy="733425"/>
            </a:xfrm>
            <a:prstGeom prst="rect">
              <a:avLst/>
            </a:prstGeom>
          </p:spPr>
          <p:txBody>
            <a:bodyPr lIns="0" tIns="0" rIns="0" bIns="0" rtlCol="0" anchor="t">
              <a:spAutoFit/>
            </a:bodyPr>
            <a:lstStyle/>
            <a:p>
              <a:pPr>
                <a:lnSpc>
                  <a:spcPts val="4320"/>
                </a:lnSpc>
              </a:pPr>
              <a:endParaRPr lang="en-US" sz="3600" spc="252" dirty="0">
                <a:solidFill>
                  <a:srgbClr val="F4F6FC"/>
                </a:solidFill>
                <a:latin typeface="Roboto Bold"/>
              </a:endParaRPr>
            </a:p>
          </p:txBody>
        </p:sp>
        <p:sp>
          <p:nvSpPr>
            <p:cNvPr id="8" name="TextBox 8">
              <a:extLst>
                <a:ext uri="{FF2B5EF4-FFF2-40B4-BE49-F238E27FC236}">
                  <a16:creationId xmlns:a16="http://schemas.microsoft.com/office/drawing/2014/main" id="{F87F5D6D-DCCA-B630-3207-653C841C97F1}"/>
                </a:ext>
              </a:extLst>
            </p:cNvPr>
            <p:cNvSpPr txBox="1"/>
            <p:nvPr/>
          </p:nvSpPr>
          <p:spPr>
            <a:xfrm>
              <a:off x="-806373" y="7807406"/>
              <a:ext cx="19920858" cy="574516"/>
            </a:xfrm>
            <a:prstGeom prst="rect">
              <a:avLst/>
            </a:prstGeom>
          </p:spPr>
          <p:txBody>
            <a:bodyPr wrap="square" lIns="0" tIns="0" rIns="0" bIns="0" rtlCol="0" anchor="t">
              <a:spAutoFit/>
            </a:bodyPr>
            <a:lstStyle/>
            <a:p>
              <a:r>
                <a:rPr lang="en-US" sz="2800"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From </a:t>
              </a:r>
              <a:r>
                <a:rPr lang="en-US" sz="2800"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hlinkClick r:id="rId3"/>
                </a:rPr>
                <a:t>www.nationalpooling.com</a:t>
              </a:r>
              <a:r>
                <a:rPr lang="en-US" sz="2800"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 </a:t>
              </a:r>
            </a:p>
          </p:txBody>
        </p:sp>
      </p:grpSp>
      <p:sp>
        <p:nvSpPr>
          <p:cNvPr id="9" name="Freeform 9">
            <a:extLst>
              <a:ext uri="{FF2B5EF4-FFF2-40B4-BE49-F238E27FC236}">
                <a16:creationId xmlns:a16="http://schemas.microsoft.com/office/drawing/2014/main" id="{85B846A6-03B8-C75C-FE38-F828D1883E67}"/>
              </a:ext>
            </a:extLst>
          </p:cNvPr>
          <p:cNvSpPr/>
          <p:nvPr/>
        </p:nvSpPr>
        <p:spPr>
          <a:xfrm rot="-5400000">
            <a:off x="-705528" y="7967598"/>
            <a:ext cx="3125556" cy="600367"/>
          </a:xfrm>
          <a:custGeom>
            <a:avLst/>
            <a:gdLst/>
            <a:ahLst/>
            <a:cxnLst/>
            <a:rect l="l" t="t" r="r" b="b"/>
            <a:pathLst>
              <a:path w="3125556" h="600367">
                <a:moveTo>
                  <a:pt x="0" y="0"/>
                </a:moveTo>
                <a:lnTo>
                  <a:pt x="3125556" y="0"/>
                </a:lnTo>
                <a:lnTo>
                  <a:pt x="3125556" y="600367"/>
                </a:lnTo>
                <a:lnTo>
                  <a:pt x="0" y="600367"/>
                </a:lnTo>
                <a:lnTo>
                  <a:pt x="0" y="0"/>
                </a:lnTo>
                <a:close/>
              </a:path>
            </a:pathLst>
          </a:custGeom>
          <a:blipFill>
            <a:blip r:embed="rId4"/>
            <a:stretch>
              <a:fillRect/>
            </a:stretch>
          </a:blipFill>
        </p:spPr>
        <p:txBody>
          <a:bodyPr/>
          <a:lstStyle/>
          <a:p>
            <a:endParaRPr lang="en-CA"/>
          </a:p>
        </p:txBody>
      </p:sp>
      <p:sp>
        <p:nvSpPr>
          <p:cNvPr id="10" name="TextBox 10">
            <a:extLst>
              <a:ext uri="{FF2B5EF4-FFF2-40B4-BE49-F238E27FC236}">
                <a16:creationId xmlns:a16="http://schemas.microsoft.com/office/drawing/2014/main" id="{0377523C-DBCB-1B13-CACC-7A6C02F91FE7}"/>
              </a:ext>
            </a:extLst>
          </p:cNvPr>
          <p:cNvSpPr txBox="1"/>
          <p:nvPr/>
        </p:nvSpPr>
        <p:spPr>
          <a:xfrm rot="-5400000">
            <a:off x="-1507312" y="3821027"/>
            <a:ext cx="4955160" cy="415290"/>
          </a:xfrm>
          <a:prstGeom prst="rect">
            <a:avLst/>
          </a:prstGeom>
        </p:spPr>
        <p:txBody>
          <a:bodyPr lIns="0" tIns="0" rIns="0" bIns="0" rtlCol="0" anchor="t">
            <a:spAutoFit/>
          </a:bodyPr>
          <a:lstStyle/>
          <a:p>
            <a:pPr>
              <a:lnSpc>
                <a:spcPts val="3359"/>
              </a:lnSpc>
            </a:pPr>
            <a:r>
              <a:rPr lang="en-US" sz="2400" spc="144">
                <a:solidFill>
                  <a:srgbClr val="F4F6FC"/>
                </a:solidFill>
                <a:latin typeface="Roboto Bold"/>
              </a:rPr>
              <a:t>2024</a:t>
            </a:r>
          </a:p>
        </p:txBody>
      </p:sp>
      <p:pic>
        <p:nvPicPr>
          <p:cNvPr id="11" name="Picture 10">
            <a:extLst>
              <a:ext uri="{FF2B5EF4-FFF2-40B4-BE49-F238E27FC236}">
                <a16:creationId xmlns:a16="http://schemas.microsoft.com/office/drawing/2014/main" id="{9A1A6803-9E9C-A871-79FF-117C39A1D6AE}"/>
              </a:ext>
            </a:extLst>
          </p:cNvPr>
          <p:cNvPicPr>
            <a:picLocks noChangeAspect="1"/>
          </p:cNvPicPr>
          <p:nvPr/>
        </p:nvPicPr>
        <p:blipFill>
          <a:blip r:embed="rId5"/>
          <a:stretch>
            <a:fillRect/>
          </a:stretch>
        </p:blipFill>
        <p:spPr>
          <a:xfrm>
            <a:off x="1714500" y="2111026"/>
            <a:ext cx="16573500" cy="6537673"/>
          </a:xfrm>
          <a:prstGeom prst="rect">
            <a:avLst/>
          </a:prstGeom>
        </p:spPr>
      </p:pic>
    </p:spTree>
    <p:extLst>
      <p:ext uri="{BB962C8B-B14F-4D97-AF65-F5344CB8AC3E}">
        <p14:creationId xmlns:p14="http://schemas.microsoft.com/office/powerpoint/2010/main" val="1489702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11" r="-111"/>
            </a:stretch>
          </a:blipFill>
        </p:spPr>
        <p:txBody>
          <a:bodyPr/>
          <a:lstStyle/>
          <a:p>
            <a:endParaRPr lang="en-CA"/>
          </a:p>
        </p:txBody>
      </p:sp>
      <p:sp>
        <p:nvSpPr>
          <p:cNvPr id="3" name="AutoShape 3"/>
          <p:cNvSpPr/>
          <p:nvPr/>
        </p:nvSpPr>
        <p:spPr>
          <a:xfrm>
            <a:off x="1714500" y="-479854"/>
            <a:ext cx="17221200" cy="11087100"/>
          </a:xfrm>
          <a:prstGeom prst="rect">
            <a:avLst/>
          </a:prstGeom>
          <a:solidFill>
            <a:srgbClr val="F4F6FC">
              <a:alpha val="9804"/>
            </a:srgbClr>
          </a:solidFill>
        </p:spPr>
        <p:txBody>
          <a:bodyPr/>
          <a:lstStyle/>
          <a:p>
            <a:endParaRPr lang="en-CA"/>
          </a:p>
        </p:txBody>
      </p:sp>
      <p:sp>
        <p:nvSpPr>
          <p:cNvPr id="4" name="TextBox 4"/>
          <p:cNvSpPr txBox="1"/>
          <p:nvPr/>
        </p:nvSpPr>
        <p:spPr>
          <a:xfrm>
            <a:off x="2743200" y="1304925"/>
            <a:ext cx="7233355" cy="1104900"/>
          </a:xfrm>
          <a:prstGeom prst="rect">
            <a:avLst/>
          </a:prstGeom>
        </p:spPr>
        <p:txBody>
          <a:bodyPr lIns="0" tIns="0" rIns="0" bIns="0" rtlCol="0" anchor="t">
            <a:spAutoFit/>
          </a:bodyPr>
          <a:lstStyle/>
          <a:p>
            <a:pPr>
              <a:lnSpc>
                <a:spcPts val="8640"/>
              </a:lnSpc>
            </a:pPr>
            <a:r>
              <a:rPr lang="en-US" sz="7200">
                <a:solidFill>
                  <a:srgbClr val="F4F6FC"/>
                </a:solidFill>
                <a:latin typeface="Roboto Bold"/>
              </a:rPr>
              <a:t>Contact Us</a:t>
            </a:r>
          </a:p>
        </p:txBody>
      </p:sp>
      <p:sp>
        <p:nvSpPr>
          <p:cNvPr id="5" name="AutoShape 5"/>
          <p:cNvSpPr/>
          <p:nvPr/>
        </p:nvSpPr>
        <p:spPr>
          <a:xfrm>
            <a:off x="0" y="0"/>
            <a:ext cx="1714500" cy="3108754"/>
          </a:xfrm>
          <a:prstGeom prst="rect">
            <a:avLst/>
          </a:prstGeom>
          <a:solidFill>
            <a:srgbClr val="99BE68"/>
          </a:solidFill>
        </p:spPr>
        <p:txBody>
          <a:bodyPr/>
          <a:lstStyle/>
          <a:p>
            <a:endParaRPr lang="en-CA"/>
          </a:p>
        </p:txBody>
      </p:sp>
      <p:grpSp>
        <p:nvGrpSpPr>
          <p:cNvPr id="6" name="Group 6"/>
          <p:cNvGrpSpPr/>
          <p:nvPr/>
        </p:nvGrpSpPr>
        <p:grpSpPr>
          <a:xfrm>
            <a:off x="11664242" y="3353336"/>
            <a:ext cx="5595058" cy="5904964"/>
            <a:chOff x="0" y="0"/>
            <a:chExt cx="7460077" cy="7873286"/>
          </a:xfrm>
        </p:grpSpPr>
        <p:sp>
          <p:nvSpPr>
            <p:cNvPr id="7" name="TextBox 7"/>
            <p:cNvSpPr txBox="1"/>
            <p:nvPr/>
          </p:nvSpPr>
          <p:spPr>
            <a:xfrm>
              <a:off x="0" y="-47625"/>
              <a:ext cx="7460077" cy="691938"/>
            </a:xfrm>
            <a:prstGeom prst="rect">
              <a:avLst/>
            </a:prstGeom>
          </p:spPr>
          <p:txBody>
            <a:bodyPr lIns="0" tIns="0" rIns="0" bIns="0" rtlCol="0" anchor="t">
              <a:spAutoFit/>
            </a:bodyPr>
            <a:lstStyle/>
            <a:p>
              <a:pPr algn="r">
                <a:lnSpc>
                  <a:spcPts val="4160"/>
                </a:lnSpc>
              </a:pPr>
              <a:r>
                <a:rPr lang="en-US" sz="3200" spc="320">
                  <a:solidFill>
                    <a:srgbClr val="F4F6FC"/>
                  </a:solidFill>
                  <a:latin typeface="Roboto"/>
                </a:rPr>
                <a:t>ADDRESS</a:t>
              </a:r>
            </a:p>
          </p:txBody>
        </p:sp>
        <p:sp>
          <p:nvSpPr>
            <p:cNvPr id="8" name="TextBox 8"/>
            <p:cNvSpPr txBox="1"/>
            <p:nvPr/>
          </p:nvSpPr>
          <p:spPr>
            <a:xfrm>
              <a:off x="0" y="800932"/>
              <a:ext cx="7460077" cy="2238375"/>
            </a:xfrm>
            <a:prstGeom prst="rect">
              <a:avLst/>
            </a:prstGeom>
          </p:spPr>
          <p:txBody>
            <a:bodyPr lIns="0" tIns="0" rIns="0" bIns="0" rtlCol="0" anchor="t">
              <a:spAutoFit/>
            </a:bodyPr>
            <a:lstStyle/>
            <a:p>
              <a:pPr algn="r">
                <a:lnSpc>
                  <a:spcPts val="4500"/>
                </a:lnSpc>
              </a:pPr>
              <a:r>
                <a:rPr lang="en-US" sz="3000" spc="60">
                  <a:solidFill>
                    <a:srgbClr val="F4F6FC"/>
                  </a:solidFill>
                  <a:latin typeface="Roboto"/>
                </a:rPr>
                <a:t>202-70 East Beaver Creek Rd</a:t>
              </a:r>
            </a:p>
            <a:p>
              <a:pPr algn="r">
                <a:lnSpc>
                  <a:spcPts val="4500"/>
                </a:lnSpc>
              </a:pPr>
              <a:r>
                <a:rPr lang="en-US" sz="3000" spc="60">
                  <a:solidFill>
                    <a:srgbClr val="F4F6FC"/>
                  </a:solidFill>
                  <a:latin typeface="Roboto"/>
                </a:rPr>
                <a:t>Richmond Hill, ON L4B 1B3</a:t>
              </a:r>
            </a:p>
            <a:p>
              <a:pPr algn="r">
                <a:lnSpc>
                  <a:spcPts val="4500"/>
                </a:lnSpc>
              </a:pPr>
              <a:endParaRPr lang="en-US" sz="3000" spc="60">
                <a:solidFill>
                  <a:srgbClr val="F4F6FC"/>
                </a:solidFill>
                <a:latin typeface="Roboto"/>
              </a:endParaRPr>
            </a:p>
          </p:txBody>
        </p:sp>
        <p:sp>
          <p:nvSpPr>
            <p:cNvPr id="9" name="TextBox 9"/>
            <p:cNvSpPr txBox="1"/>
            <p:nvPr/>
          </p:nvSpPr>
          <p:spPr>
            <a:xfrm>
              <a:off x="0" y="3965575"/>
              <a:ext cx="7460077" cy="691938"/>
            </a:xfrm>
            <a:prstGeom prst="rect">
              <a:avLst/>
            </a:prstGeom>
          </p:spPr>
          <p:txBody>
            <a:bodyPr lIns="0" tIns="0" rIns="0" bIns="0" rtlCol="0" anchor="t">
              <a:spAutoFit/>
            </a:bodyPr>
            <a:lstStyle/>
            <a:p>
              <a:pPr algn="r">
                <a:lnSpc>
                  <a:spcPts val="4160"/>
                </a:lnSpc>
              </a:pPr>
              <a:r>
                <a:rPr lang="en-US" sz="3200" spc="320">
                  <a:solidFill>
                    <a:srgbClr val="F4F6FC"/>
                  </a:solidFill>
                  <a:latin typeface="Roboto"/>
                </a:rPr>
                <a:t>PHONE NUMBER</a:t>
              </a:r>
            </a:p>
          </p:txBody>
        </p:sp>
        <p:sp>
          <p:nvSpPr>
            <p:cNvPr id="10" name="TextBox 10"/>
            <p:cNvSpPr txBox="1"/>
            <p:nvPr/>
          </p:nvSpPr>
          <p:spPr>
            <a:xfrm>
              <a:off x="0" y="4814132"/>
              <a:ext cx="7460077" cy="714375"/>
            </a:xfrm>
            <a:prstGeom prst="rect">
              <a:avLst/>
            </a:prstGeom>
          </p:spPr>
          <p:txBody>
            <a:bodyPr lIns="0" tIns="0" rIns="0" bIns="0" rtlCol="0" anchor="t">
              <a:spAutoFit/>
            </a:bodyPr>
            <a:lstStyle/>
            <a:p>
              <a:pPr algn="r">
                <a:lnSpc>
                  <a:spcPts val="4500"/>
                </a:lnSpc>
              </a:pPr>
              <a:r>
                <a:rPr lang="en-US" sz="3000" spc="60">
                  <a:solidFill>
                    <a:srgbClr val="F4F6FC"/>
                  </a:solidFill>
                  <a:latin typeface="Roboto"/>
                </a:rPr>
                <a:t>(416) 915-5008</a:t>
              </a:r>
            </a:p>
          </p:txBody>
        </p:sp>
        <p:sp>
          <p:nvSpPr>
            <p:cNvPr id="11" name="TextBox 11"/>
            <p:cNvSpPr txBox="1"/>
            <p:nvPr/>
          </p:nvSpPr>
          <p:spPr>
            <a:xfrm>
              <a:off x="0" y="6310354"/>
              <a:ext cx="7460077" cy="691938"/>
            </a:xfrm>
            <a:prstGeom prst="rect">
              <a:avLst/>
            </a:prstGeom>
          </p:spPr>
          <p:txBody>
            <a:bodyPr lIns="0" tIns="0" rIns="0" bIns="0" rtlCol="0" anchor="t">
              <a:spAutoFit/>
            </a:bodyPr>
            <a:lstStyle/>
            <a:p>
              <a:pPr algn="r">
                <a:lnSpc>
                  <a:spcPts val="4160"/>
                </a:lnSpc>
              </a:pPr>
              <a:r>
                <a:rPr lang="en-US" sz="3200" spc="320">
                  <a:solidFill>
                    <a:srgbClr val="F4F6FC"/>
                  </a:solidFill>
                  <a:latin typeface="Roboto"/>
                </a:rPr>
                <a:t>EMAIL</a:t>
              </a:r>
            </a:p>
          </p:txBody>
        </p:sp>
        <p:sp>
          <p:nvSpPr>
            <p:cNvPr id="12" name="TextBox 12"/>
            <p:cNvSpPr txBox="1"/>
            <p:nvPr/>
          </p:nvSpPr>
          <p:spPr>
            <a:xfrm>
              <a:off x="0" y="7158911"/>
              <a:ext cx="7460077" cy="714375"/>
            </a:xfrm>
            <a:prstGeom prst="rect">
              <a:avLst/>
            </a:prstGeom>
          </p:spPr>
          <p:txBody>
            <a:bodyPr lIns="0" tIns="0" rIns="0" bIns="0" rtlCol="0" anchor="t">
              <a:spAutoFit/>
            </a:bodyPr>
            <a:lstStyle/>
            <a:p>
              <a:pPr algn="r">
                <a:lnSpc>
                  <a:spcPts val="4500"/>
                </a:lnSpc>
              </a:pPr>
              <a:r>
                <a:rPr lang="en-US" sz="3000" spc="60">
                  <a:solidFill>
                    <a:srgbClr val="F4F6FC"/>
                  </a:solidFill>
                  <a:latin typeface="Roboto"/>
                </a:rPr>
                <a:t>info@comsolveinc.com</a:t>
              </a:r>
            </a:p>
          </p:txBody>
        </p:sp>
      </p:grpSp>
      <p:sp>
        <p:nvSpPr>
          <p:cNvPr id="13" name="Freeform 13"/>
          <p:cNvSpPr/>
          <p:nvPr/>
        </p:nvSpPr>
        <p:spPr>
          <a:xfrm rot="-5400000">
            <a:off x="-705528" y="7967598"/>
            <a:ext cx="3125556" cy="600367"/>
          </a:xfrm>
          <a:custGeom>
            <a:avLst/>
            <a:gdLst/>
            <a:ahLst/>
            <a:cxnLst/>
            <a:rect l="l" t="t" r="r" b="b"/>
            <a:pathLst>
              <a:path w="3125556" h="600367">
                <a:moveTo>
                  <a:pt x="0" y="0"/>
                </a:moveTo>
                <a:lnTo>
                  <a:pt x="3125556" y="0"/>
                </a:lnTo>
                <a:lnTo>
                  <a:pt x="3125556" y="600367"/>
                </a:lnTo>
                <a:lnTo>
                  <a:pt x="0" y="600367"/>
                </a:lnTo>
                <a:lnTo>
                  <a:pt x="0" y="0"/>
                </a:lnTo>
                <a:close/>
              </a:path>
            </a:pathLst>
          </a:custGeom>
          <a:blipFill>
            <a:blip r:embed="rId3"/>
            <a:stretch>
              <a:fillRect/>
            </a:stretch>
          </a:blipFill>
        </p:spPr>
        <p:txBody>
          <a:bodyPr/>
          <a:lstStyle/>
          <a:p>
            <a:endParaRPr lang="en-CA"/>
          </a:p>
        </p:txBody>
      </p:sp>
      <p:sp>
        <p:nvSpPr>
          <p:cNvPr id="14" name="TextBox 14"/>
          <p:cNvSpPr txBox="1"/>
          <p:nvPr/>
        </p:nvSpPr>
        <p:spPr>
          <a:xfrm rot="-5400000">
            <a:off x="-1507312" y="3821027"/>
            <a:ext cx="4955160" cy="415290"/>
          </a:xfrm>
          <a:prstGeom prst="rect">
            <a:avLst/>
          </a:prstGeom>
        </p:spPr>
        <p:txBody>
          <a:bodyPr lIns="0" tIns="0" rIns="0" bIns="0" rtlCol="0" anchor="t">
            <a:spAutoFit/>
          </a:bodyPr>
          <a:lstStyle/>
          <a:p>
            <a:pPr>
              <a:lnSpc>
                <a:spcPts val="3359"/>
              </a:lnSpc>
            </a:pPr>
            <a:r>
              <a:rPr lang="en-US" sz="2400" spc="144">
                <a:solidFill>
                  <a:srgbClr val="F4F6FC"/>
                </a:solidFill>
                <a:latin typeface="Roboto Bold"/>
              </a:rPr>
              <a:t>2024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11" r="-111"/>
            </a:stretch>
          </a:blipFill>
        </p:spPr>
        <p:txBody>
          <a:bodyPr/>
          <a:lstStyle/>
          <a:p>
            <a:endParaRPr lang="en-CA"/>
          </a:p>
        </p:txBody>
      </p:sp>
      <p:sp>
        <p:nvSpPr>
          <p:cNvPr id="3" name="AutoShape 3"/>
          <p:cNvSpPr/>
          <p:nvPr/>
        </p:nvSpPr>
        <p:spPr>
          <a:xfrm>
            <a:off x="0" y="-16804"/>
            <a:ext cx="1714500" cy="3125557"/>
          </a:xfrm>
          <a:prstGeom prst="rect">
            <a:avLst/>
          </a:prstGeom>
          <a:solidFill>
            <a:srgbClr val="99BE68"/>
          </a:solidFill>
        </p:spPr>
        <p:txBody>
          <a:bodyPr/>
          <a:lstStyle/>
          <a:p>
            <a:endParaRPr lang="en-CA"/>
          </a:p>
        </p:txBody>
      </p:sp>
      <p:sp>
        <p:nvSpPr>
          <p:cNvPr id="4" name="AutoShape 4"/>
          <p:cNvSpPr/>
          <p:nvPr/>
        </p:nvSpPr>
        <p:spPr>
          <a:xfrm>
            <a:off x="8451039" y="-152400"/>
            <a:ext cx="10172700" cy="10591800"/>
          </a:xfrm>
          <a:prstGeom prst="rect">
            <a:avLst/>
          </a:prstGeom>
          <a:solidFill>
            <a:srgbClr val="F4F6FC">
              <a:alpha val="9804"/>
            </a:srgbClr>
          </a:solidFill>
        </p:spPr>
        <p:txBody>
          <a:bodyPr/>
          <a:lstStyle/>
          <a:p>
            <a:endParaRPr lang="en-CA"/>
          </a:p>
        </p:txBody>
      </p:sp>
      <p:grpSp>
        <p:nvGrpSpPr>
          <p:cNvPr id="5" name="Group 5"/>
          <p:cNvGrpSpPr/>
          <p:nvPr/>
        </p:nvGrpSpPr>
        <p:grpSpPr>
          <a:xfrm>
            <a:off x="9302045" y="723900"/>
            <a:ext cx="8223332" cy="8636980"/>
            <a:chOff x="-406400" y="-3474868"/>
            <a:chExt cx="10964443" cy="11515976"/>
          </a:xfrm>
        </p:grpSpPr>
        <p:sp>
          <p:nvSpPr>
            <p:cNvPr id="6" name="TextBox 6"/>
            <p:cNvSpPr txBox="1"/>
            <p:nvPr/>
          </p:nvSpPr>
          <p:spPr>
            <a:xfrm>
              <a:off x="-406400" y="-3474868"/>
              <a:ext cx="10203274" cy="1359347"/>
            </a:xfrm>
            <a:prstGeom prst="rect">
              <a:avLst/>
            </a:prstGeom>
          </p:spPr>
          <p:txBody>
            <a:bodyPr lIns="0" tIns="0" rIns="0" bIns="0" rtlCol="0" anchor="t">
              <a:spAutoFit/>
            </a:bodyPr>
            <a:lstStyle/>
            <a:p>
              <a:pPr algn="ctr">
                <a:lnSpc>
                  <a:spcPts val="8640"/>
                </a:lnSpc>
              </a:pPr>
              <a:r>
                <a:rPr lang="en-US" sz="6000" b="1" dirty="0">
                  <a:solidFill>
                    <a:srgbClr val="F4F6FC"/>
                  </a:solidFill>
                  <a:latin typeface="Roboto" panose="02000000000000000000" pitchFamily="2" charset="0"/>
                  <a:ea typeface="Roboto" panose="02000000000000000000" pitchFamily="2" charset="0"/>
                  <a:cs typeface="Roboto" panose="02000000000000000000" pitchFamily="2" charset="0"/>
                </a:rPr>
                <a:t>Number Block Pools</a:t>
              </a:r>
            </a:p>
          </p:txBody>
        </p:sp>
        <p:sp>
          <p:nvSpPr>
            <p:cNvPr id="7" name="TextBox 7"/>
            <p:cNvSpPr txBox="1"/>
            <p:nvPr/>
          </p:nvSpPr>
          <p:spPr>
            <a:xfrm>
              <a:off x="0" y="2030102"/>
              <a:ext cx="9390477" cy="733425"/>
            </a:xfrm>
            <a:prstGeom prst="rect">
              <a:avLst/>
            </a:prstGeom>
          </p:spPr>
          <p:txBody>
            <a:bodyPr lIns="0" tIns="0" rIns="0" bIns="0" rtlCol="0" anchor="t">
              <a:spAutoFit/>
            </a:bodyPr>
            <a:lstStyle/>
            <a:p>
              <a:pPr>
                <a:lnSpc>
                  <a:spcPts val="4320"/>
                </a:lnSpc>
              </a:pPr>
              <a:endParaRPr lang="en-US" sz="3600" spc="252" dirty="0">
                <a:solidFill>
                  <a:srgbClr val="F4F6FC"/>
                </a:solidFill>
                <a:latin typeface="Roboto Bold"/>
              </a:endParaRPr>
            </a:p>
          </p:txBody>
        </p:sp>
        <p:sp>
          <p:nvSpPr>
            <p:cNvPr id="8" name="TextBox 8"/>
            <p:cNvSpPr txBox="1"/>
            <p:nvPr/>
          </p:nvSpPr>
          <p:spPr>
            <a:xfrm>
              <a:off x="-130631" y="-2115521"/>
              <a:ext cx="10688674" cy="10156629"/>
            </a:xfrm>
            <a:prstGeom prst="rect">
              <a:avLst/>
            </a:prstGeom>
          </p:spPr>
          <p:txBody>
            <a:bodyPr wrap="square" lIns="0" tIns="0" rIns="0" bIns="0" rtlCol="0" anchor="t">
              <a:spAutoFit/>
            </a:bodyPr>
            <a:lstStyle/>
            <a:p>
              <a:endParaRPr lang="en-US" sz="3600" dirty="0">
                <a:solidFill>
                  <a:schemeClr val="bg1">
                    <a:lumMod val="95000"/>
                  </a:schemeClr>
                </a:solidFill>
              </a:endParaRPr>
            </a:p>
            <a:p>
              <a:pPr marL="285750" indent="-285750">
                <a:buFont typeface="Arial" panose="020B0604020202020204" pitchFamily="34" charset="0"/>
                <a:buChar char="•"/>
              </a:pPr>
              <a:r>
                <a:rPr lang="en-US" sz="2700" dirty="0">
                  <a:solidFill>
                    <a:schemeClr val="bg1"/>
                  </a:solidFill>
                  <a:latin typeface="Roboto" panose="02000000000000000000" pitchFamily="2" charset="0"/>
                  <a:ea typeface="Roboto" panose="02000000000000000000" pitchFamily="2" charset="0"/>
                  <a:cs typeface="Roboto" panose="02000000000000000000" pitchFamily="2" charset="0"/>
                </a:rPr>
                <a:t>In the US, the process of creating and managing pools of telephone numbers in blocks of a thousand is set out in ATIS-0300119</a:t>
              </a:r>
              <a:endParaRPr lang="en-CA" sz="27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endParaRPr lang="en-US" sz="2700"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US" sz="2700" dirty="0">
                  <a:solidFill>
                    <a:schemeClr val="bg1"/>
                  </a:solidFill>
                  <a:latin typeface="Roboto" panose="02000000000000000000" pitchFamily="2" charset="0"/>
                  <a:ea typeface="Roboto" panose="02000000000000000000" pitchFamily="2" charset="0"/>
                  <a:cs typeface="Roboto" panose="02000000000000000000" pitchFamily="2" charset="0"/>
                </a:rPr>
                <a:t>A unique thousand-block pool is required for every Rate Centre where number portability is in effect</a:t>
              </a:r>
            </a:p>
            <a:p>
              <a:pPr marL="285750" indent="-285750">
                <a:buFont typeface="Arial" panose="020B0604020202020204" pitchFamily="34" charset="0"/>
                <a:buChar char="•"/>
              </a:pPr>
              <a:endParaRPr lang="en-US" sz="27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US" sz="2700" dirty="0">
                  <a:solidFill>
                    <a:schemeClr val="bg1"/>
                  </a:solidFill>
                  <a:latin typeface="Roboto" panose="02000000000000000000" pitchFamily="2" charset="0"/>
                  <a:ea typeface="Roboto" panose="02000000000000000000" pitchFamily="2" charset="0"/>
                  <a:cs typeface="Roboto" panose="02000000000000000000" pitchFamily="2" charset="0"/>
                </a:rPr>
                <a:t>A pool is created using thousands-blocks donated to the pool by Service Providers (SPs) and NXXs opened through a pool replenishment process</a:t>
              </a:r>
            </a:p>
            <a:p>
              <a:endParaRPr lang="en-US" sz="27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US" sz="2700"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Thousand Blocks are identified as  </a:t>
              </a:r>
              <a:r>
                <a:rPr lang="en-US" sz="2700" dirty="0">
                  <a:solidFill>
                    <a:schemeClr val="bg1"/>
                  </a:solidFill>
                  <a:latin typeface="Roboto" panose="02000000000000000000" pitchFamily="2" charset="0"/>
                  <a:ea typeface="Roboto" panose="02000000000000000000" pitchFamily="2" charset="0"/>
                  <a:cs typeface="Roboto" panose="02000000000000000000" pitchFamily="2" charset="0"/>
                </a:rPr>
                <a:t>NPA-NXX-X</a:t>
              </a:r>
            </a:p>
            <a:p>
              <a:pPr marL="285750" indent="-285750">
                <a:buFont typeface="Arial" panose="020B0604020202020204" pitchFamily="34" charset="0"/>
                <a:buChar char="•"/>
              </a:pPr>
              <a:endParaRPr lang="en-US" sz="27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US" sz="2700" dirty="0">
                  <a:solidFill>
                    <a:schemeClr val="bg1"/>
                  </a:solidFill>
                  <a:latin typeface="Roboto" panose="02000000000000000000" pitchFamily="2" charset="0"/>
                  <a:ea typeface="Roboto" panose="02000000000000000000" pitchFamily="2" charset="0"/>
                  <a:cs typeface="Roboto" panose="02000000000000000000" pitchFamily="2" charset="0"/>
                </a:rPr>
                <a:t>Applies only to specific Rate Centers where Location Routing Number (LRN) LNP has been implemented; and Thousands-Block Number Pooling has been mandated</a:t>
              </a:r>
            </a:p>
          </p:txBody>
        </p:sp>
      </p:grpSp>
      <p:sp>
        <p:nvSpPr>
          <p:cNvPr id="9" name="Freeform 9"/>
          <p:cNvSpPr/>
          <p:nvPr/>
        </p:nvSpPr>
        <p:spPr>
          <a:xfrm>
            <a:off x="1714500" y="0"/>
            <a:ext cx="6736539" cy="10287000"/>
          </a:xfrm>
          <a:custGeom>
            <a:avLst/>
            <a:gdLst/>
            <a:ahLst/>
            <a:cxnLst/>
            <a:rect l="l" t="t" r="r" b="b"/>
            <a:pathLst>
              <a:path w="6736539" h="10553700">
                <a:moveTo>
                  <a:pt x="0" y="0"/>
                </a:moveTo>
                <a:lnTo>
                  <a:pt x="6736539" y="0"/>
                </a:lnTo>
                <a:lnTo>
                  <a:pt x="6736539" y="10553700"/>
                </a:lnTo>
                <a:lnTo>
                  <a:pt x="0" y="10553700"/>
                </a:lnTo>
                <a:lnTo>
                  <a:pt x="0" y="0"/>
                </a:lnTo>
                <a:close/>
              </a:path>
            </a:pathLst>
          </a:custGeom>
          <a:blipFill>
            <a:blip r:embed="rId3">
              <a:alphaModFix amt="80000"/>
            </a:blip>
            <a:stretch>
              <a:fillRect t="-6738" b="-6738"/>
            </a:stretch>
          </a:blipFill>
        </p:spPr>
        <p:txBody>
          <a:bodyPr/>
          <a:lstStyle/>
          <a:p>
            <a:endParaRPr lang="en-CA"/>
          </a:p>
        </p:txBody>
      </p:sp>
      <p:sp>
        <p:nvSpPr>
          <p:cNvPr id="10" name="Freeform 10"/>
          <p:cNvSpPr/>
          <p:nvPr/>
        </p:nvSpPr>
        <p:spPr>
          <a:xfrm rot="-5400000">
            <a:off x="-705528" y="7967598"/>
            <a:ext cx="3125556" cy="600367"/>
          </a:xfrm>
          <a:custGeom>
            <a:avLst/>
            <a:gdLst/>
            <a:ahLst/>
            <a:cxnLst/>
            <a:rect l="l" t="t" r="r" b="b"/>
            <a:pathLst>
              <a:path w="3125556" h="600367">
                <a:moveTo>
                  <a:pt x="0" y="0"/>
                </a:moveTo>
                <a:lnTo>
                  <a:pt x="3125556" y="0"/>
                </a:lnTo>
                <a:lnTo>
                  <a:pt x="3125556" y="600367"/>
                </a:lnTo>
                <a:lnTo>
                  <a:pt x="0" y="600367"/>
                </a:lnTo>
                <a:lnTo>
                  <a:pt x="0" y="0"/>
                </a:lnTo>
                <a:close/>
              </a:path>
            </a:pathLst>
          </a:custGeom>
          <a:blipFill>
            <a:blip r:embed="rId4"/>
            <a:stretch>
              <a:fillRect/>
            </a:stretch>
          </a:blipFill>
        </p:spPr>
        <p:txBody>
          <a:bodyPr/>
          <a:lstStyle/>
          <a:p>
            <a:endParaRPr lang="en-CA"/>
          </a:p>
        </p:txBody>
      </p:sp>
      <p:sp>
        <p:nvSpPr>
          <p:cNvPr id="11" name="TextBox 11"/>
          <p:cNvSpPr txBox="1"/>
          <p:nvPr/>
        </p:nvSpPr>
        <p:spPr>
          <a:xfrm rot="-5400000">
            <a:off x="-1507312" y="3821027"/>
            <a:ext cx="4955160" cy="415290"/>
          </a:xfrm>
          <a:prstGeom prst="rect">
            <a:avLst/>
          </a:prstGeom>
        </p:spPr>
        <p:txBody>
          <a:bodyPr lIns="0" tIns="0" rIns="0" bIns="0" rtlCol="0" anchor="t">
            <a:spAutoFit/>
          </a:bodyPr>
          <a:lstStyle/>
          <a:p>
            <a:pPr>
              <a:lnSpc>
                <a:spcPts val="3359"/>
              </a:lnSpc>
            </a:pPr>
            <a:r>
              <a:rPr lang="en-US" sz="2400" spc="144">
                <a:solidFill>
                  <a:srgbClr val="F4F6FC"/>
                </a:solidFill>
                <a:latin typeface="Roboto Bold"/>
              </a:rPr>
              <a:t>2024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11" r="-111"/>
            </a:stretch>
          </a:blipFill>
        </p:spPr>
        <p:txBody>
          <a:bodyPr/>
          <a:lstStyle/>
          <a:p>
            <a:endParaRPr lang="en-CA"/>
          </a:p>
        </p:txBody>
      </p:sp>
      <p:sp>
        <p:nvSpPr>
          <p:cNvPr id="3" name="AutoShape 3"/>
          <p:cNvSpPr/>
          <p:nvPr/>
        </p:nvSpPr>
        <p:spPr>
          <a:xfrm>
            <a:off x="0" y="0"/>
            <a:ext cx="1714500" cy="3108754"/>
          </a:xfrm>
          <a:prstGeom prst="rect">
            <a:avLst/>
          </a:prstGeom>
          <a:solidFill>
            <a:srgbClr val="99BE68"/>
          </a:solidFill>
        </p:spPr>
        <p:txBody>
          <a:bodyPr/>
          <a:lstStyle/>
          <a:p>
            <a:endParaRPr lang="en-CA"/>
          </a:p>
        </p:txBody>
      </p:sp>
      <p:sp>
        <p:nvSpPr>
          <p:cNvPr id="4" name="AutoShape 4"/>
          <p:cNvSpPr/>
          <p:nvPr/>
        </p:nvSpPr>
        <p:spPr>
          <a:xfrm>
            <a:off x="1714500" y="-959708"/>
            <a:ext cx="16573500" cy="11246708"/>
          </a:xfrm>
          <a:prstGeom prst="rect">
            <a:avLst/>
          </a:prstGeom>
          <a:solidFill>
            <a:srgbClr val="F4F6FC">
              <a:alpha val="22745"/>
            </a:srgbClr>
          </a:solidFill>
        </p:spPr>
        <p:txBody>
          <a:bodyPr/>
          <a:lstStyle/>
          <a:p>
            <a:endParaRPr lang="en-CA"/>
          </a:p>
        </p:txBody>
      </p:sp>
      <p:grpSp>
        <p:nvGrpSpPr>
          <p:cNvPr id="5" name="Group 5"/>
          <p:cNvGrpSpPr/>
          <p:nvPr/>
        </p:nvGrpSpPr>
        <p:grpSpPr>
          <a:xfrm>
            <a:off x="2509780" y="447813"/>
            <a:ext cx="14973298" cy="9813635"/>
            <a:chOff x="0" y="-3393821"/>
            <a:chExt cx="19964399" cy="13084846"/>
          </a:xfrm>
        </p:grpSpPr>
        <p:sp>
          <p:nvSpPr>
            <p:cNvPr id="6" name="TextBox 6"/>
            <p:cNvSpPr txBox="1"/>
            <p:nvPr/>
          </p:nvSpPr>
          <p:spPr>
            <a:xfrm>
              <a:off x="1615045" y="-3393821"/>
              <a:ext cx="16732649" cy="1470025"/>
            </a:xfrm>
            <a:prstGeom prst="rect">
              <a:avLst/>
            </a:prstGeom>
          </p:spPr>
          <p:txBody>
            <a:bodyPr lIns="0" tIns="0" rIns="0" bIns="0" rtlCol="0" anchor="t">
              <a:spAutoFit/>
            </a:bodyPr>
            <a:lstStyle/>
            <a:p>
              <a:pPr algn="ctr">
                <a:lnSpc>
                  <a:spcPts val="8640"/>
                </a:lnSpc>
              </a:pPr>
              <a:r>
                <a:rPr lang="en-US" sz="7200" b="1" dirty="0">
                  <a:solidFill>
                    <a:srgbClr val="F4F6FC"/>
                  </a:solidFill>
                  <a:latin typeface="Roboto" panose="02000000000000000000" pitchFamily="2" charset="0"/>
                  <a:ea typeface="Roboto" panose="02000000000000000000" pitchFamily="2" charset="0"/>
                  <a:cs typeface="Roboto" panose="02000000000000000000" pitchFamily="2" charset="0"/>
                </a:rPr>
                <a:t>Thousand Block Pooling</a:t>
              </a:r>
            </a:p>
          </p:txBody>
        </p:sp>
        <p:sp>
          <p:nvSpPr>
            <p:cNvPr id="7" name="TextBox 7"/>
            <p:cNvSpPr txBox="1"/>
            <p:nvPr/>
          </p:nvSpPr>
          <p:spPr>
            <a:xfrm>
              <a:off x="0" y="2584097"/>
              <a:ext cx="14519278" cy="733425"/>
            </a:xfrm>
            <a:prstGeom prst="rect">
              <a:avLst/>
            </a:prstGeom>
          </p:spPr>
          <p:txBody>
            <a:bodyPr lIns="0" tIns="0" rIns="0" bIns="0" rtlCol="0" anchor="t">
              <a:spAutoFit/>
            </a:bodyPr>
            <a:lstStyle/>
            <a:p>
              <a:pPr>
                <a:lnSpc>
                  <a:spcPts val="4320"/>
                </a:lnSpc>
              </a:pPr>
              <a:endParaRPr lang="en-US" sz="3600" spc="252" dirty="0">
                <a:solidFill>
                  <a:srgbClr val="F4F6FC"/>
                </a:solidFill>
                <a:latin typeface="Roboto Bold"/>
              </a:endParaRPr>
            </a:p>
          </p:txBody>
        </p:sp>
        <p:sp>
          <p:nvSpPr>
            <p:cNvPr id="8" name="TextBox 8"/>
            <p:cNvSpPr txBox="1"/>
            <p:nvPr/>
          </p:nvSpPr>
          <p:spPr>
            <a:xfrm>
              <a:off x="43541" y="-1224784"/>
              <a:ext cx="19920858" cy="10915809"/>
            </a:xfrm>
            <a:prstGeom prst="rect">
              <a:avLst/>
            </a:prstGeom>
          </p:spPr>
          <p:txBody>
            <a:bodyPr wrap="square" lIns="0" tIns="0" rIns="0" bIns="0" rtlCol="0" anchor="t">
              <a:spAutoFit/>
            </a:bodyPr>
            <a:lstStyle/>
            <a:p>
              <a:r>
                <a:rPr lang="en-US" sz="2700" u="sng" dirty="0" err="1">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Obilgations</a:t>
              </a:r>
              <a:r>
                <a:rPr lang="en-US" sz="2700" u="sng"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 – New or Modified General Requirements</a:t>
              </a:r>
            </a:p>
            <a:p>
              <a:endParaRPr lang="en-US" sz="2700"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endParaRPr>
            </a:p>
            <a:p>
              <a:r>
                <a:rPr lang="en-US" sz="2700"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A Thousands-Block Holder shall (not exhaustive list):</a:t>
              </a:r>
            </a:p>
            <a:p>
              <a:endParaRPr lang="en-US" sz="2700"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endParaRPr>
            </a:p>
            <a:p>
              <a:pPr marL="971550" lvl="1" indent="-514350">
                <a:buFont typeface="+mj-lt"/>
                <a:buAutoNum type="alphaLcParenR"/>
              </a:pPr>
              <a:r>
                <a:rPr lang="en-US" sz="2700"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within five (5) calendar days of the issuance of the Part 3A Pooling Administrator’	 Response/Confirmation, enter the Thousands-Block routing and rating information into BIRRDS</a:t>
              </a:r>
            </a:p>
            <a:p>
              <a:pPr marL="971550" lvl="1" indent="-514350">
                <a:buFont typeface="+mj-lt"/>
                <a:buAutoNum type="alphaLcParenR"/>
              </a:pPr>
              <a:endParaRPr lang="en-US" sz="2700"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endParaRPr>
            </a:p>
            <a:p>
              <a:pPr marL="971550" lvl="1" indent="-514350">
                <a:buFont typeface="+mj-lt"/>
                <a:buAutoNum type="alphaLcParenR"/>
              </a:pPr>
              <a:r>
                <a:rPr lang="en-US" sz="2700"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arrange for the entry of any information to the Line Information Data Base (LIDB), or other Service Provider (SP)-specific databases due to receipt of a new Thousands-Block; </a:t>
              </a:r>
            </a:p>
            <a:p>
              <a:pPr marL="971550" lvl="1" indent="-514350">
                <a:buFont typeface="+mj-lt"/>
                <a:buAutoNum type="alphaLcParenR"/>
              </a:pPr>
              <a:endParaRPr lang="en-US" sz="2700"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endParaRPr>
            </a:p>
            <a:p>
              <a:pPr marL="971550" lvl="1" indent="-514350">
                <a:buFont typeface="+mj-lt"/>
                <a:buAutoNum type="alphaLcParenR"/>
              </a:pPr>
              <a:r>
                <a:rPr lang="en-US" sz="2700"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Arrange to update NPAC with LRN’s for assigned blocks</a:t>
              </a:r>
            </a:p>
            <a:p>
              <a:pPr marL="971550" lvl="1" indent="-514350">
                <a:buFont typeface="+mj-lt"/>
                <a:buAutoNum type="alphaLcParenR"/>
              </a:pPr>
              <a:endParaRPr lang="en-US" sz="2700"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endParaRPr>
            </a:p>
            <a:p>
              <a:pPr marL="971550" lvl="1" indent="-514350">
                <a:buFont typeface="+mj-lt"/>
                <a:buAutoNum type="alphaLcParenR"/>
              </a:pPr>
              <a:r>
                <a:rPr lang="en-US" sz="2700"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verify in the NPAC which TNs are Assigned in any contaminated Thousands-Block received from the PA to avoid duplicate TN assignments. The preferred method of contaminated TN verification relies on NPAC, but use of one's own LSMS (Local Service Management System) is also acceptable</a:t>
              </a:r>
            </a:p>
            <a:p>
              <a:pPr marL="971550" lvl="1" indent="-514350">
                <a:buFont typeface="+mj-lt"/>
                <a:buAutoNum type="alphaLcParenR"/>
              </a:pPr>
              <a:endParaRPr lang="en-US" sz="2700"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endParaRPr>
            </a:p>
            <a:p>
              <a:pPr marL="971550" lvl="1" indent="-514350">
                <a:buFont typeface="+mj-lt"/>
                <a:buAutoNum type="alphaLcParenR"/>
              </a:pPr>
              <a:r>
                <a:rPr lang="en-US" sz="2700"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complete and return the Part 4A Confirmation of Thousands-Block in Service to the PA;</a:t>
              </a:r>
            </a:p>
          </p:txBody>
        </p:sp>
      </p:grpSp>
      <p:sp>
        <p:nvSpPr>
          <p:cNvPr id="9" name="Freeform 9"/>
          <p:cNvSpPr/>
          <p:nvPr/>
        </p:nvSpPr>
        <p:spPr>
          <a:xfrm rot="-5400000">
            <a:off x="-705528" y="7967598"/>
            <a:ext cx="3125556" cy="600367"/>
          </a:xfrm>
          <a:custGeom>
            <a:avLst/>
            <a:gdLst/>
            <a:ahLst/>
            <a:cxnLst/>
            <a:rect l="l" t="t" r="r" b="b"/>
            <a:pathLst>
              <a:path w="3125556" h="600367">
                <a:moveTo>
                  <a:pt x="0" y="0"/>
                </a:moveTo>
                <a:lnTo>
                  <a:pt x="3125556" y="0"/>
                </a:lnTo>
                <a:lnTo>
                  <a:pt x="3125556" y="600367"/>
                </a:lnTo>
                <a:lnTo>
                  <a:pt x="0" y="600367"/>
                </a:lnTo>
                <a:lnTo>
                  <a:pt x="0" y="0"/>
                </a:lnTo>
                <a:close/>
              </a:path>
            </a:pathLst>
          </a:custGeom>
          <a:blipFill>
            <a:blip r:embed="rId3"/>
            <a:stretch>
              <a:fillRect/>
            </a:stretch>
          </a:blipFill>
        </p:spPr>
        <p:txBody>
          <a:bodyPr/>
          <a:lstStyle/>
          <a:p>
            <a:endParaRPr lang="en-CA"/>
          </a:p>
        </p:txBody>
      </p:sp>
      <p:sp>
        <p:nvSpPr>
          <p:cNvPr id="10" name="TextBox 10"/>
          <p:cNvSpPr txBox="1"/>
          <p:nvPr/>
        </p:nvSpPr>
        <p:spPr>
          <a:xfrm rot="-5400000">
            <a:off x="-1507312" y="3821027"/>
            <a:ext cx="4955160" cy="415290"/>
          </a:xfrm>
          <a:prstGeom prst="rect">
            <a:avLst/>
          </a:prstGeom>
        </p:spPr>
        <p:txBody>
          <a:bodyPr lIns="0" tIns="0" rIns="0" bIns="0" rtlCol="0" anchor="t">
            <a:spAutoFit/>
          </a:bodyPr>
          <a:lstStyle/>
          <a:p>
            <a:pPr>
              <a:lnSpc>
                <a:spcPts val="3359"/>
              </a:lnSpc>
            </a:pPr>
            <a:r>
              <a:rPr lang="en-US" sz="2400" spc="144">
                <a:solidFill>
                  <a:srgbClr val="F4F6FC"/>
                </a:solidFill>
                <a:latin typeface="Roboto Bold"/>
              </a:rPr>
              <a:t>2024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B6DBA-C2C7-4E46-3CF7-4DDD828AFAA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CAC353D-DD5D-A286-F857-1347C222FF1A}"/>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11" r="-111"/>
            </a:stretch>
          </a:blipFill>
        </p:spPr>
        <p:txBody>
          <a:bodyPr/>
          <a:lstStyle/>
          <a:p>
            <a:endParaRPr lang="en-CA"/>
          </a:p>
        </p:txBody>
      </p:sp>
      <p:sp>
        <p:nvSpPr>
          <p:cNvPr id="3" name="AutoShape 3">
            <a:extLst>
              <a:ext uri="{FF2B5EF4-FFF2-40B4-BE49-F238E27FC236}">
                <a16:creationId xmlns:a16="http://schemas.microsoft.com/office/drawing/2014/main" id="{3C7AC20A-7784-F93C-69C3-18B5A87D4933}"/>
              </a:ext>
            </a:extLst>
          </p:cNvPr>
          <p:cNvSpPr/>
          <p:nvPr/>
        </p:nvSpPr>
        <p:spPr>
          <a:xfrm>
            <a:off x="0" y="0"/>
            <a:ext cx="1714500" cy="3108754"/>
          </a:xfrm>
          <a:prstGeom prst="rect">
            <a:avLst/>
          </a:prstGeom>
          <a:solidFill>
            <a:srgbClr val="99BE68"/>
          </a:solidFill>
        </p:spPr>
        <p:txBody>
          <a:bodyPr/>
          <a:lstStyle/>
          <a:p>
            <a:endParaRPr lang="en-CA"/>
          </a:p>
        </p:txBody>
      </p:sp>
      <p:sp>
        <p:nvSpPr>
          <p:cNvPr id="4" name="AutoShape 4">
            <a:extLst>
              <a:ext uri="{FF2B5EF4-FFF2-40B4-BE49-F238E27FC236}">
                <a16:creationId xmlns:a16="http://schemas.microsoft.com/office/drawing/2014/main" id="{99EFA1EF-52CB-6074-D010-90476F4AFC6A}"/>
              </a:ext>
            </a:extLst>
          </p:cNvPr>
          <p:cNvSpPr/>
          <p:nvPr/>
        </p:nvSpPr>
        <p:spPr>
          <a:xfrm>
            <a:off x="1714500" y="-959708"/>
            <a:ext cx="16573500" cy="11246708"/>
          </a:xfrm>
          <a:prstGeom prst="rect">
            <a:avLst/>
          </a:prstGeom>
          <a:solidFill>
            <a:srgbClr val="F4F6FC">
              <a:alpha val="22745"/>
            </a:srgbClr>
          </a:solidFill>
        </p:spPr>
        <p:txBody>
          <a:bodyPr/>
          <a:lstStyle/>
          <a:p>
            <a:endParaRPr lang="en-CA"/>
          </a:p>
        </p:txBody>
      </p:sp>
      <p:grpSp>
        <p:nvGrpSpPr>
          <p:cNvPr id="5" name="Group 5">
            <a:extLst>
              <a:ext uri="{FF2B5EF4-FFF2-40B4-BE49-F238E27FC236}">
                <a16:creationId xmlns:a16="http://schemas.microsoft.com/office/drawing/2014/main" id="{278480F4-B2CB-50A3-93CA-963F48B99C89}"/>
              </a:ext>
            </a:extLst>
          </p:cNvPr>
          <p:cNvGrpSpPr/>
          <p:nvPr/>
        </p:nvGrpSpPr>
        <p:grpSpPr>
          <a:xfrm>
            <a:off x="2509780" y="447813"/>
            <a:ext cx="15015597" cy="7277589"/>
            <a:chOff x="0" y="-3393821"/>
            <a:chExt cx="20020798" cy="9703452"/>
          </a:xfrm>
        </p:grpSpPr>
        <p:sp>
          <p:nvSpPr>
            <p:cNvPr id="6" name="TextBox 6">
              <a:extLst>
                <a:ext uri="{FF2B5EF4-FFF2-40B4-BE49-F238E27FC236}">
                  <a16:creationId xmlns:a16="http://schemas.microsoft.com/office/drawing/2014/main" id="{3E94C665-06C5-95AA-8906-D5D24BF89809}"/>
                </a:ext>
              </a:extLst>
            </p:cNvPr>
            <p:cNvSpPr txBox="1"/>
            <p:nvPr/>
          </p:nvSpPr>
          <p:spPr>
            <a:xfrm>
              <a:off x="1615045" y="-3393821"/>
              <a:ext cx="16732649" cy="1470025"/>
            </a:xfrm>
            <a:prstGeom prst="rect">
              <a:avLst/>
            </a:prstGeom>
          </p:spPr>
          <p:txBody>
            <a:bodyPr lIns="0" tIns="0" rIns="0" bIns="0" rtlCol="0" anchor="t">
              <a:spAutoFit/>
            </a:bodyPr>
            <a:lstStyle/>
            <a:p>
              <a:pPr algn="ctr">
                <a:lnSpc>
                  <a:spcPts val="8640"/>
                </a:lnSpc>
              </a:pPr>
              <a:r>
                <a:rPr lang="en-US" sz="7200" b="1" dirty="0">
                  <a:solidFill>
                    <a:srgbClr val="F4F6FC"/>
                  </a:solidFill>
                  <a:latin typeface="Roboto" panose="02000000000000000000" pitchFamily="2" charset="0"/>
                  <a:ea typeface="Roboto" panose="02000000000000000000" pitchFamily="2" charset="0"/>
                  <a:cs typeface="Roboto" panose="02000000000000000000" pitchFamily="2" charset="0"/>
                </a:rPr>
                <a:t>Thousand Block Pooling</a:t>
              </a:r>
            </a:p>
          </p:txBody>
        </p:sp>
        <p:sp>
          <p:nvSpPr>
            <p:cNvPr id="7" name="TextBox 7">
              <a:extLst>
                <a:ext uri="{FF2B5EF4-FFF2-40B4-BE49-F238E27FC236}">
                  <a16:creationId xmlns:a16="http://schemas.microsoft.com/office/drawing/2014/main" id="{875542BE-9BA8-F551-042D-300D98B9C4F7}"/>
                </a:ext>
              </a:extLst>
            </p:cNvPr>
            <p:cNvSpPr txBox="1"/>
            <p:nvPr/>
          </p:nvSpPr>
          <p:spPr>
            <a:xfrm>
              <a:off x="0" y="2584097"/>
              <a:ext cx="14519278" cy="733425"/>
            </a:xfrm>
            <a:prstGeom prst="rect">
              <a:avLst/>
            </a:prstGeom>
          </p:spPr>
          <p:txBody>
            <a:bodyPr lIns="0" tIns="0" rIns="0" bIns="0" rtlCol="0" anchor="t">
              <a:spAutoFit/>
            </a:bodyPr>
            <a:lstStyle/>
            <a:p>
              <a:pPr>
                <a:lnSpc>
                  <a:spcPts val="4320"/>
                </a:lnSpc>
              </a:pPr>
              <a:endParaRPr lang="en-US" sz="3600" spc="252" dirty="0">
                <a:solidFill>
                  <a:srgbClr val="F4F6FC"/>
                </a:solidFill>
                <a:latin typeface="Roboto Bold"/>
              </a:endParaRPr>
            </a:p>
          </p:txBody>
        </p:sp>
        <p:sp>
          <p:nvSpPr>
            <p:cNvPr id="8" name="TextBox 8">
              <a:extLst>
                <a:ext uri="{FF2B5EF4-FFF2-40B4-BE49-F238E27FC236}">
                  <a16:creationId xmlns:a16="http://schemas.microsoft.com/office/drawing/2014/main" id="{8669C960-0E79-F6C4-EC09-35ACC998FC92}"/>
                </a:ext>
              </a:extLst>
            </p:cNvPr>
            <p:cNvSpPr txBox="1"/>
            <p:nvPr/>
          </p:nvSpPr>
          <p:spPr>
            <a:xfrm>
              <a:off x="99940" y="154100"/>
              <a:ext cx="19920858" cy="6155531"/>
            </a:xfrm>
            <a:prstGeom prst="rect">
              <a:avLst/>
            </a:prstGeom>
          </p:spPr>
          <p:txBody>
            <a:bodyPr wrap="square" lIns="0" tIns="0" rIns="0" bIns="0" rtlCol="0" anchor="t">
              <a:spAutoFit/>
            </a:bodyPr>
            <a:lstStyle/>
            <a:p>
              <a:r>
                <a:rPr lang="en-US" sz="3000" u="sng" dirty="0" err="1">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Obilgations</a:t>
              </a:r>
              <a:r>
                <a:rPr lang="en-US" sz="3000" u="sng"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 – New Block Forecasts</a:t>
              </a:r>
            </a:p>
            <a:p>
              <a:endParaRPr lang="en-US" sz="3000" u="sng"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endParaRPr>
            </a:p>
            <a:p>
              <a:pPr marL="514350" indent="-514350">
                <a:buFont typeface="+mj-lt"/>
                <a:buAutoNum type="alphaLcParenR" startAt="6"/>
              </a:pPr>
              <a:r>
                <a:rPr lang="en-US" sz="3000"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When pooling is first implemented in a rate center, and on a semi-annual basis thereafter for all rate centers in which they currently operate where pooling has been implemented. Carriers must also submit a revised forecast if their forecasted demand changes.</a:t>
              </a:r>
            </a:p>
            <a:p>
              <a:pPr marL="514350" indent="-514350">
                <a:buFont typeface="+mj-lt"/>
                <a:buAutoNum type="alphaLcParenR" startAt="6"/>
              </a:pPr>
              <a:endParaRPr lang="en-US" sz="3000"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endParaRPr>
            </a:p>
            <a:p>
              <a:pPr marL="514350" indent="-514350">
                <a:buFont typeface="+mj-lt"/>
                <a:buAutoNum type="alphaLcParenR" startAt="6"/>
              </a:pPr>
              <a:r>
                <a:rPr lang="en-US" sz="3000"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This means maintaining forecasts by OCN, NPA and Rate Centre.  In the US, these are stored and accessible online by SP’s to update (without an on-line process, this would be a very complicated task)</a:t>
              </a:r>
            </a:p>
          </p:txBody>
        </p:sp>
      </p:grpSp>
      <p:sp>
        <p:nvSpPr>
          <p:cNvPr id="9" name="Freeform 9">
            <a:extLst>
              <a:ext uri="{FF2B5EF4-FFF2-40B4-BE49-F238E27FC236}">
                <a16:creationId xmlns:a16="http://schemas.microsoft.com/office/drawing/2014/main" id="{BF1AECF6-7F9B-8D07-260C-B0E4303531CF}"/>
              </a:ext>
            </a:extLst>
          </p:cNvPr>
          <p:cNvSpPr/>
          <p:nvPr/>
        </p:nvSpPr>
        <p:spPr>
          <a:xfrm rot="-5400000">
            <a:off x="-705528" y="7967598"/>
            <a:ext cx="3125556" cy="600367"/>
          </a:xfrm>
          <a:custGeom>
            <a:avLst/>
            <a:gdLst/>
            <a:ahLst/>
            <a:cxnLst/>
            <a:rect l="l" t="t" r="r" b="b"/>
            <a:pathLst>
              <a:path w="3125556" h="600367">
                <a:moveTo>
                  <a:pt x="0" y="0"/>
                </a:moveTo>
                <a:lnTo>
                  <a:pt x="3125556" y="0"/>
                </a:lnTo>
                <a:lnTo>
                  <a:pt x="3125556" y="600367"/>
                </a:lnTo>
                <a:lnTo>
                  <a:pt x="0" y="600367"/>
                </a:lnTo>
                <a:lnTo>
                  <a:pt x="0" y="0"/>
                </a:lnTo>
                <a:close/>
              </a:path>
            </a:pathLst>
          </a:custGeom>
          <a:blipFill>
            <a:blip r:embed="rId3"/>
            <a:stretch>
              <a:fillRect/>
            </a:stretch>
          </a:blipFill>
        </p:spPr>
        <p:txBody>
          <a:bodyPr/>
          <a:lstStyle/>
          <a:p>
            <a:endParaRPr lang="en-CA"/>
          </a:p>
        </p:txBody>
      </p:sp>
      <p:sp>
        <p:nvSpPr>
          <p:cNvPr id="10" name="TextBox 10">
            <a:extLst>
              <a:ext uri="{FF2B5EF4-FFF2-40B4-BE49-F238E27FC236}">
                <a16:creationId xmlns:a16="http://schemas.microsoft.com/office/drawing/2014/main" id="{1A0B75E8-B502-8825-C7BF-F1B646F7F377}"/>
              </a:ext>
            </a:extLst>
          </p:cNvPr>
          <p:cNvSpPr txBox="1"/>
          <p:nvPr/>
        </p:nvSpPr>
        <p:spPr>
          <a:xfrm rot="-5400000">
            <a:off x="-1507312" y="3821027"/>
            <a:ext cx="4955160" cy="415290"/>
          </a:xfrm>
          <a:prstGeom prst="rect">
            <a:avLst/>
          </a:prstGeom>
        </p:spPr>
        <p:txBody>
          <a:bodyPr lIns="0" tIns="0" rIns="0" bIns="0" rtlCol="0" anchor="t">
            <a:spAutoFit/>
          </a:bodyPr>
          <a:lstStyle/>
          <a:p>
            <a:pPr>
              <a:lnSpc>
                <a:spcPts val="3359"/>
              </a:lnSpc>
            </a:pPr>
            <a:r>
              <a:rPr lang="en-US" sz="2400" spc="144">
                <a:solidFill>
                  <a:srgbClr val="F4F6FC"/>
                </a:solidFill>
                <a:latin typeface="Roboto Bold"/>
              </a:rPr>
              <a:t>2024</a:t>
            </a:r>
          </a:p>
        </p:txBody>
      </p:sp>
    </p:spTree>
    <p:extLst>
      <p:ext uri="{BB962C8B-B14F-4D97-AF65-F5344CB8AC3E}">
        <p14:creationId xmlns:p14="http://schemas.microsoft.com/office/powerpoint/2010/main" val="312216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5CA8A-F8E7-5F8A-6B2C-ACEC45835D1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E55BEF1-6F7F-682F-0188-566E817904CF}"/>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11" r="-111"/>
            </a:stretch>
          </a:blipFill>
        </p:spPr>
        <p:txBody>
          <a:bodyPr/>
          <a:lstStyle/>
          <a:p>
            <a:endParaRPr lang="en-CA"/>
          </a:p>
        </p:txBody>
      </p:sp>
      <p:sp>
        <p:nvSpPr>
          <p:cNvPr id="3" name="AutoShape 3">
            <a:extLst>
              <a:ext uri="{FF2B5EF4-FFF2-40B4-BE49-F238E27FC236}">
                <a16:creationId xmlns:a16="http://schemas.microsoft.com/office/drawing/2014/main" id="{BC41155E-86C3-A9E9-DBD1-D3FE5AE973CB}"/>
              </a:ext>
            </a:extLst>
          </p:cNvPr>
          <p:cNvSpPr/>
          <p:nvPr/>
        </p:nvSpPr>
        <p:spPr>
          <a:xfrm>
            <a:off x="0" y="0"/>
            <a:ext cx="1714500" cy="3108754"/>
          </a:xfrm>
          <a:prstGeom prst="rect">
            <a:avLst/>
          </a:prstGeom>
          <a:solidFill>
            <a:srgbClr val="99BE68"/>
          </a:solidFill>
        </p:spPr>
        <p:txBody>
          <a:bodyPr/>
          <a:lstStyle/>
          <a:p>
            <a:endParaRPr lang="en-CA"/>
          </a:p>
        </p:txBody>
      </p:sp>
      <p:sp>
        <p:nvSpPr>
          <p:cNvPr id="4" name="AutoShape 4">
            <a:extLst>
              <a:ext uri="{FF2B5EF4-FFF2-40B4-BE49-F238E27FC236}">
                <a16:creationId xmlns:a16="http://schemas.microsoft.com/office/drawing/2014/main" id="{2C80209D-B739-B5C3-A318-4C2D6C82343A}"/>
              </a:ext>
            </a:extLst>
          </p:cNvPr>
          <p:cNvSpPr/>
          <p:nvPr/>
        </p:nvSpPr>
        <p:spPr>
          <a:xfrm>
            <a:off x="1714500" y="-959708"/>
            <a:ext cx="16573500" cy="11246708"/>
          </a:xfrm>
          <a:prstGeom prst="rect">
            <a:avLst/>
          </a:prstGeom>
          <a:solidFill>
            <a:srgbClr val="F4F6FC">
              <a:alpha val="22745"/>
            </a:srgbClr>
          </a:solidFill>
        </p:spPr>
        <p:txBody>
          <a:bodyPr/>
          <a:lstStyle/>
          <a:p>
            <a:endParaRPr lang="en-CA"/>
          </a:p>
        </p:txBody>
      </p:sp>
      <p:grpSp>
        <p:nvGrpSpPr>
          <p:cNvPr id="5" name="Group 5">
            <a:extLst>
              <a:ext uri="{FF2B5EF4-FFF2-40B4-BE49-F238E27FC236}">
                <a16:creationId xmlns:a16="http://schemas.microsoft.com/office/drawing/2014/main" id="{57BCD007-2B4D-AC2F-A341-0A06939B82D4}"/>
              </a:ext>
            </a:extLst>
          </p:cNvPr>
          <p:cNvGrpSpPr/>
          <p:nvPr/>
        </p:nvGrpSpPr>
        <p:grpSpPr>
          <a:xfrm>
            <a:off x="1981200" y="447813"/>
            <a:ext cx="14940642" cy="9626164"/>
            <a:chOff x="-704774" y="-3393821"/>
            <a:chExt cx="19920858" cy="12834887"/>
          </a:xfrm>
        </p:grpSpPr>
        <p:sp>
          <p:nvSpPr>
            <p:cNvPr id="6" name="TextBox 6">
              <a:extLst>
                <a:ext uri="{FF2B5EF4-FFF2-40B4-BE49-F238E27FC236}">
                  <a16:creationId xmlns:a16="http://schemas.microsoft.com/office/drawing/2014/main" id="{7ECA510A-6DE7-BCCB-4642-152BBBE7CF0E}"/>
                </a:ext>
              </a:extLst>
            </p:cNvPr>
            <p:cNvSpPr txBox="1"/>
            <p:nvPr/>
          </p:nvSpPr>
          <p:spPr>
            <a:xfrm>
              <a:off x="1615045" y="-3393821"/>
              <a:ext cx="16732649" cy="1470025"/>
            </a:xfrm>
            <a:prstGeom prst="rect">
              <a:avLst/>
            </a:prstGeom>
          </p:spPr>
          <p:txBody>
            <a:bodyPr lIns="0" tIns="0" rIns="0" bIns="0" rtlCol="0" anchor="t">
              <a:spAutoFit/>
            </a:bodyPr>
            <a:lstStyle/>
            <a:p>
              <a:pPr algn="ctr">
                <a:lnSpc>
                  <a:spcPts val="8640"/>
                </a:lnSpc>
              </a:pPr>
              <a:r>
                <a:rPr lang="en-US" sz="7200" b="1" dirty="0">
                  <a:solidFill>
                    <a:srgbClr val="F4F6FC"/>
                  </a:solidFill>
                  <a:latin typeface="Roboto" panose="02000000000000000000" pitchFamily="2" charset="0"/>
                  <a:ea typeface="Roboto" panose="02000000000000000000" pitchFamily="2" charset="0"/>
                  <a:cs typeface="Roboto" panose="02000000000000000000" pitchFamily="2" charset="0"/>
                </a:rPr>
                <a:t>Thousand Block Pooling</a:t>
              </a:r>
            </a:p>
          </p:txBody>
        </p:sp>
        <p:sp>
          <p:nvSpPr>
            <p:cNvPr id="7" name="TextBox 7">
              <a:extLst>
                <a:ext uri="{FF2B5EF4-FFF2-40B4-BE49-F238E27FC236}">
                  <a16:creationId xmlns:a16="http://schemas.microsoft.com/office/drawing/2014/main" id="{BE56ACC9-C9AF-7C12-579B-3E953FC355D0}"/>
                </a:ext>
              </a:extLst>
            </p:cNvPr>
            <p:cNvSpPr txBox="1"/>
            <p:nvPr/>
          </p:nvSpPr>
          <p:spPr>
            <a:xfrm>
              <a:off x="0" y="2584097"/>
              <a:ext cx="14519278" cy="733425"/>
            </a:xfrm>
            <a:prstGeom prst="rect">
              <a:avLst/>
            </a:prstGeom>
          </p:spPr>
          <p:txBody>
            <a:bodyPr lIns="0" tIns="0" rIns="0" bIns="0" rtlCol="0" anchor="t">
              <a:spAutoFit/>
            </a:bodyPr>
            <a:lstStyle/>
            <a:p>
              <a:pPr>
                <a:lnSpc>
                  <a:spcPts val="4320"/>
                </a:lnSpc>
              </a:pPr>
              <a:endParaRPr lang="en-US" sz="3600" spc="252" dirty="0">
                <a:solidFill>
                  <a:srgbClr val="F4F6FC"/>
                </a:solidFill>
                <a:latin typeface="Roboto Bold"/>
              </a:endParaRPr>
            </a:p>
          </p:txBody>
        </p:sp>
        <p:sp>
          <p:nvSpPr>
            <p:cNvPr id="8" name="TextBox 8">
              <a:extLst>
                <a:ext uri="{FF2B5EF4-FFF2-40B4-BE49-F238E27FC236}">
                  <a16:creationId xmlns:a16="http://schemas.microsoft.com/office/drawing/2014/main" id="{45535E27-662B-42B6-069C-8EE1FDD85AB0}"/>
                </a:ext>
              </a:extLst>
            </p:cNvPr>
            <p:cNvSpPr txBox="1"/>
            <p:nvPr/>
          </p:nvSpPr>
          <p:spPr>
            <a:xfrm>
              <a:off x="-704774" y="8825513"/>
              <a:ext cx="19920858" cy="615553"/>
            </a:xfrm>
            <a:prstGeom prst="rect">
              <a:avLst/>
            </a:prstGeom>
          </p:spPr>
          <p:txBody>
            <a:bodyPr wrap="square" lIns="0" tIns="0" rIns="0" bIns="0" rtlCol="0" anchor="t">
              <a:spAutoFit/>
            </a:bodyPr>
            <a:lstStyle/>
            <a:p>
              <a:r>
                <a:rPr lang="en-US" sz="3000" u="sng" dirty="0" err="1">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Obilgations</a:t>
              </a:r>
              <a:r>
                <a:rPr lang="en-US" sz="3000" u="sng"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 – Block Forecasts  Per ATIS 0300119 Appendix 4</a:t>
              </a:r>
            </a:p>
          </p:txBody>
        </p:sp>
      </p:grpSp>
      <p:sp>
        <p:nvSpPr>
          <p:cNvPr id="9" name="Freeform 9">
            <a:extLst>
              <a:ext uri="{FF2B5EF4-FFF2-40B4-BE49-F238E27FC236}">
                <a16:creationId xmlns:a16="http://schemas.microsoft.com/office/drawing/2014/main" id="{35D849E8-F309-6FAA-A1AC-5E3552F4DFED}"/>
              </a:ext>
            </a:extLst>
          </p:cNvPr>
          <p:cNvSpPr/>
          <p:nvPr/>
        </p:nvSpPr>
        <p:spPr>
          <a:xfrm rot="-5400000">
            <a:off x="-705528" y="7967598"/>
            <a:ext cx="3125556" cy="600367"/>
          </a:xfrm>
          <a:custGeom>
            <a:avLst/>
            <a:gdLst/>
            <a:ahLst/>
            <a:cxnLst/>
            <a:rect l="l" t="t" r="r" b="b"/>
            <a:pathLst>
              <a:path w="3125556" h="600367">
                <a:moveTo>
                  <a:pt x="0" y="0"/>
                </a:moveTo>
                <a:lnTo>
                  <a:pt x="3125556" y="0"/>
                </a:lnTo>
                <a:lnTo>
                  <a:pt x="3125556" y="600367"/>
                </a:lnTo>
                <a:lnTo>
                  <a:pt x="0" y="600367"/>
                </a:lnTo>
                <a:lnTo>
                  <a:pt x="0" y="0"/>
                </a:lnTo>
                <a:close/>
              </a:path>
            </a:pathLst>
          </a:custGeom>
          <a:blipFill>
            <a:blip r:embed="rId3"/>
            <a:stretch>
              <a:fillRect/>
            </a:stretch>
          </a:blipFill>
        </p:spPr>
        <p:txBody>
          <a:bodyPr/>
          <a:lstStyle/>
          <a:p>
            <a:endParaRPr lang="en-CA"/>
          </a:p>
        </p:txBody>
      </p:sp>
      <p:sp>
        <p:nvSpPr>
          <p:cNvPr id="10" name="TextBox 10">
            <a:extLst>
              <a:ext uri="{FF2B5EF4-FFF2-40B4-BE49-F238E27FC236}">
                <a16:creationId xmlns:a16="http://schemas.microsoft.com/office/drawing/2014/main" id="{FC35F8A4-9673-859B-62DE-48CC6B4028C8}"/>
              </a:ext>
            </a:extLst>
          </p:cNvPr>
          <p:cNvSpPr txBox="1"/>
          <p:nvPr/>
        </p:nvSpPr>
        <p:spPr>
          <a:xfrm rot="-5400000">
            <a:off x="-1507312" y="3821027"/>
            <a:ext cx="4955160" cy="415290"/>
          </a:xfrm>
          <a:prstGeom prst="rect">
            <a:avLst/>
          </a:prstGeom>
        </p:spPr>
        <p:txBody>
          <a:bodyPr lIns="0" tIns="0" rIns="0" bIns="0" rtlCol="0" anchor="t">
            <a:spAutoFit/>
          </a:bodyPr>
          <a:lstStyle/>
          <a:p>
            <a:pPr>
              <a:lnSpc>
                <a:spcPts val="3359"/>
              </a:lnSpc>
            </a:pPr>
            <a:r>
              <a:rPr lang="en-US" sz="2400" spc="144">
                <a:solidFill>
                  <a:srgbClr val="F4F6FC"/>
                </a:solidFill>
                <a:latin typeface="Roboto Bold"/>
              </a:rPr>
              <a:t>2024</a:t>
            </a:r>
          </a:p>
        </p:txBody>
      </p:sp>
      <p:pic>
        <p:nvPicPr>
          <p:cNvPr id="11" name="Picture 10">
            <a:extLst>
              <a:ext uri="{FF2B5EF4-FFF2-40B4-BE49-F238E27FC236}">
                <a16:creationId xmlns:a16="http://schemas.microsoft.com/office/drawing/2014/main" id="{EBBE1B24-1ECA-715C-D365-C4486859F8AC}"/>
              </a:ext>
            </a:extLst>
          </p:cNvPr>
          <p:cNvPicPr>
            <a:picLocks noChangeAspect="1"/>
          </p:cNvPicPr>
          <p:nvPr/>
        </p:nvPicPr>
        <p:blipFill>
          <a:blip r:embed="rId4"/>
          <a:stretch>
            <a:fillRect/>
          </a:stretch>
        </p:blipFill>
        <p:spPr>
          <a:xfrm>
            <a:off x="1714500" y="1998145"/>
            <a:ext cx="16573500" cy="7401147"/>
          </a:xfrm>
          <a:prstGeom prst="rect">
            <a:avLst/>
          </a:prstGeom>
        </p:spPr>
      </p:pic>
    </p:spTree>
    <p:extLst>
      <p:ext uri="{BB962C8B-B14F-4D97-AF65-F5344CB8AC3E}">
        <p14:creationId xmlns:p14="http://schemas.microsoft.com/office/powerpoint/2010/main" val="2402093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D4E26-ADBD-7485-D1E1-11DD481182C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2ADCEF3-753E-37CA-B46C-BF0F7FF58A6C}"/>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11" r="-111"/>
            </a:stretch>
          </a:blipFill>
        </p:spPr>
        <p:txBody>
          <a:bodyPr/>
          <a:lstStyle/>
          <a:p>
            <a:endParaRPr lang="en-CA"/>
          </a:p>
        </p:txBody>
      </p:sp>
      <p:sp>
        <p:nvSpPr>
          <p:cNvPr id="3" name="AutoShape 3">
            <a:extLst>
              <a:ext uri="{FF2B5EF4-FFF2-40B4-BE49-F238E27FC236}">
                <a16:creationId xmlns:a16="http://schemas.microsoft.com/office/drawing/2014/main" id="{4E734FA8-688E-728E-E127-FF84168CCBD6}"/>
              </a:ext>
            </a:extLst>
          </p:cNvPr>
          <p:cNvSpPr/>
          <p:nvPr/>
        </p:nvSpPr>
        <p:spPr>
          <a:xfrm>
            <a:off x="0" y="0"/>
            <a:ext cx="1714500" cy="3108754"/>
          </a:xfrm>
          <a:prstGeom prst="rect">
            <a:avLst/>
          </a:prstGeom>
          <a:solidFill>
            <a:srgbClr val="99BE68"/>
          </a:solidFill>
        </p:spPr>
        <p:txBody>
          <a:bodyPr/>
          <a:lstStyle/>
          <a:p>
            <a:endParaRPr lang="en-CA"/>
          </a:p>
        </p:txBody>
      </p:sp>
      <p:sp>
        <p:nvSpPr>
          <p:cNvPr id="4" name="AutoShape 4">
            <a:extLst>
              <a:ext uri="{FF2B5EF4-FFF2-40B4-BE49-F238E27FC236}">
                <a16:creationId xmlns:a16="http://schemas.microsoft.com/office/drawing/2014/main" id="{598A6480-EB1D-944E-4498-C200335F9D04}"/>
              </a:ext>
            </a:extLst>
          </p:cNvPr>
          <p:cNvSpPr/>
          <p:nvPr/>
        </p:nvSpPr>
        <p:spPr>
          <a:xfrm>
            <a:off x="1714500" y="-959708"/>
            <a:ext cx="16573500" cy="11246708"/>
          </a:xfrm>
          <a:prstGeom prst="rect">
            <a:avLst/>
          </a:prstGeom>
          <a:solidFill>
            <a:srgbClr val="F4F6FC">
              <a:alpha val="22745"/>
            </a:srgbClr>
          </a:solidFill>
        </p:spPr>
        <p:txBody>
          <a:bodyPr/>
          <a:lstStyle/>
          <a:p>
            <a:endParaRPr lang="en-CA"/>
          </a:p>
        </p:txBody>
      </p:sp>
      <p:grpSp>
        <p:nvGrpSpPr>
          <p:cNvPr id="5" name="Group 5">
            <a:extLst>
              <a:ext uri="{FF2B5EF4-FFF2-40B4-BE49-F238E27FC236}">
                <a16:creationId xmlns:a16="http://schemas.microsoft.com/office/drawing/2014/main" id="{28D283EF-BA9D-BCA8-2DC7-3BAE385590C0}"/>
              </a:ext>
            </a:extLst>
          </p:cNvPr>
          <p:cNvGrpSpPr/>
          <p:nvPr/>
        </p:nvGrpSpPr>
        <p:grpSpPr>
          <a:xfrm>
            <a:off x="2466237" y="447813"/>
            <a:ext cx="14940642" cy="9250260"/>
            <a:chOff x="-58057" y="-3393821"/>
            <a:chExt cx="19920858" cy="12333680"/>
          </a:xfrm>
        </p:grpSpPr>
        <p:sp>
          <p:nvSpPr>
            <p:cNvPr id="6" name="TextBox 6">
              <a:extLst>
                <a:ext uri="{FF2B5EF4-FFF2-40B4-BE49-F238E27FC236}">
                  <a16:creationId xmlns:a16="http://schemas.microsoft.com/office/drawing/2014/main" id="{711329DC-8128-5133-F6FB-2AC91159A01B}"/>
                </a:ext>
              </a:extLst>
            </p:cNvPr>
            <p:cNvSpPr txBox="1"/>
            <p:nvPr/>
          </p:nvSpPr>
          <p:spPr>
            <a:xfrm>
              <a:off x="1615045" y="-3393821"/>
              <a:ext cx="16732649" cy="1470025"/>
            </a:xfrm>
            <a:prstGeom prst="rect">
              <a:avLst/>
            </a:prstGeom>
          </p:spPr>
          <p:txBody>
            <a:bodyPr lIns="0" tIns="0" rIns="0" bIns="0" rtlCol="0" anchor="t">
              <a:spAutoFit/>
            </a:bodyPr>
            <a:lstStyle/>
            <a:p>
              <a:pPr algn="ctr">
                <a:lnSpc>
                  <a:spcPts val="8640"/>
                </a:lnSpc>
              </a:pPr>
              <a:r>
                <a:rPr lang="en-US" sz="7200" b="1" dirty="0">
                  <a:solidFill>
                    <a:srgbClr val="F4F6FC"/>
                  </a:solidFill>
                  <a:latin typeface="Roboto" panose="02000000000000000000" pitchFamily="2" charset="0"/>
                  <a:ea typeface="Roboto" panose="02000000000000000000" pitchFamily="2" charset="0"/>
                  <a:cs typeface="Roboto" panose="02000000000000000000" pitchFamily="2" charset="0"/>
                </a:rPr>
                <a:t>Thousand Block Pooling</a:t>
              </a:r>
            </a:p>
          </p:txBody>
        </p:sp>
        <p:sp>
          <p:nvSpPr>
            <p:cNvPr id="7" name="TextBox 7">
              <a:extLst>
                <a:ext uri="{FF2B5EF4-FFF2-40B4-BE49-F238E27FC236}">
                  <a16:creationId xmlns:a16="http://schemas.microsoft.com/office/drawing/2014/main" id="{563EF8D6-3820-EFEE-1BBE-92033FBEA026}"/>
                </a:ext>
              </a:extLst>
            </p:cNvPr>
            <p:cNvSpPr txBox="1"/>
            <p:nvPr/>
          </p:nvSpPr>
          <p:spPr>
            <a:xfrm>
              <a:off x="0" y="2584097"/>
              <a:ext cx="14519278" cy="733425"/>
            </a:xfrm>
            <a:prstGeom prst="rect">
              <a:avLst/>
            </a:prstGeom>
          </p:spPr>
          <p:txBody>
            <a:bodyPr lIns="0" tIns="0" rIns="0" bIns="0" rtlCol="0" anchor="t">
              <a:spAutoFit/>
            </a:bodyPr>
            <a:lstStyle/>
            <a:p>
              <a:pPr>
                <a:lnSpc>
                  <a:spcPts val="4320"/>
                </a:lnSpc>
              </a:pPr>
              <a:endParaRPr lang="en-US" sz="3600" spc="252" dirty="0">
                <a:solidFill>
                  <a:srgbClr val="F4F6FC"/>
                </a:solidFill>
                <a:latin typeface="Roboto Bold"/>
              </a:endParaRPr>
            </a:p>
          </p:txBody>
        </p:sp>
        <p:sp>
          <p:nvSpPr>
            <p:cNvPr id="8" name="TextBox 8">
              <a:extLst>
                <a:ext uri="{FF2B5EF4-FFF2-40B4-BE49-F238E27FC236}">
                  <a16:creationId xmlns:a16="http://schemas.microsoft.com/office/drawing/2014/main" id="{836B396A-6569-A657-915F-A8B38F6599EC}"/>
                </a:ext>
              </a:extLst>
            </p:cNvPr>
            <p:cNvSpPr txBox="1"/>
            <p:nvPr/>
          </p:nvSpPr>
          <p:spPr>
            <a:xfrm>
              <a:off x="-58057" y="-991065"/>
              <a:ext cx="19920858" cy="9930924"/>
            </a:xfrm>
            <a:prstGeom prst="rect">
              <a:avLst/>
            </a:prstGeom>
          </p:spPr>
          <p:txBody>
            <a:bodyPr wrap="square" lIns="0" tIns="0" rIns="0" bIns="0" rtlCol="0" anchor="t">
              <a:spAutoFit/>
            </a:bodyPr>
            <a:lstStyle/>
            <a:p>
              <a:r>
                <a:rPr lang="en-US" sz="2800" u="sng" dirty="0" err="1">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Obilgations</a:t>
              </a:r>
              <a:r>
                <a:rPr lang="en-US" sz="2800" u="sng"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 – Inventory Maintenance</a:t>
              </a:r>
            </a:p>
            <a:p>
              <a:endParaRPr lang="en-US" sz="2800" u="sng"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endParaRPr>
            </a:p>
            <a:p>
              <a:r>
                <a:rPr lang="en-US" sz="2800"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All Service Providers (SPs) shall maintain no more than a six-month Inventory of TNs in each Rate Center or service area in which it provides telecommunications service</a:t>
              </a:r>
            </a:p>
            <a:p>
              <a:pPr marL="514350" indent="-514350">
                <a:buFont typeface="+mj-lt"/>
                <a:buAutoNum type="alphaLcParenR" startAt="5"/>
              </a:pPr>
              <a:endParaRPr lang="en-US" sz="2800"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endParaRPr>
            </a:p>
            <a:p>
              <a:pPr marL="514350" indent="-514350">
                <a:buFont typeface="+mj-lt"/>
                <a:buAutoNum type="alphaLcParenR" startAt="8"/>
              </a:pPr>
              <a:r>
                <a:rPr lang="en-US" sz="2800"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At a minimum, SPs shall review their inventories at the Rate Center level for possible Thousands-Block Donations/returns semi-annually</a:t>
              </a:r>
            </a:p>
            <a:p>
              <a:pPr marL="514350" indent="-514350">
                <a:buFont typeface="+mj-lt"/>
                <a:buAutoNum type="alphaLcParenR" startAt="8"/>
              </a:pPr>
              <a:endParaRPr lang="en-US" sz="2800"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endParaRPr>
            </a:p>
            <a:p>
              <a:pPr marL="514350" indent="-514350">
                <a:buFont typeface="+mj-lt"/>
                <a:buAutoNum type="alphaLcParenR" startAt="8"/>
              </a:pPr>
              <a:r>
                <a:rPr lang="en-US" sz="2800"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SPs shall Donate/return Thousands-Blocks that are 10% or less contaminated unless SPs can demonstrate that: 1) the Thousands-Block is required to meet the SPs six-month projected forecast; 2) there are Technical Reasons which justify retaining Thousands-Blocks such as TNs that are Assigned to nonportable services; </a:t>
              </a:r>
              <a:r>
                <a:rPr lang="en-US" sz="2800" u="sng"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or</a:t>
              </a:r>
              <a:r>
                <a:rPr lang="en-US" sz="2800"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 3) the Thousands-Block is an Initial Thousands-Block</a:t>
              </a:r>
            </a:p>
            <a:p>
              <a:pPr marL="514350" indent="-514350">
                <a:buFont typeface="+mj-lt"/>
                <a:buAutoNum type="alphaLcParenR" startAt="8"/>
              </a:pPr>
              <a:endParaRPr lang="en-US" sz="2400"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endParaRPr>
            </a:p>
            <a:p>
              <a:r>
                <a:rPr lang="en-US" sz="2400"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 In the US, a Service Provider is defined as a Telecommunications Carrier or other entity that receives Numbering Resources from the North American Numbering Plan Administrator (NANPA), the Pooling Administrator (PA) or, from a Telecommunications Carrier for the purpose of providing or establishing telecommunications service</a:t>
              </a:r>
            </a:p>
          </p:txBody>
        </p:sp>
      </p:grpSp>
      <p:sp>
        <p:nvSpPr>
          <p:cNvPr id="9" name="Freeform 9">
            <a:extLst>
              <a:ext uri="{FF2B5EF4-FFF2-40B4-BE49-F238E27FC236}">
                <a16:creationId xmlns:a16="http://schemas.microsoft.com/office/drawing/2014/main" id="{1C4F479D-280A-B385-C77B-AE081BCA7071}"/>
              </a:ext>
            </a:extLst>
          </p:cNvPr>
          <p:cNvSpPr/>
          <p:nvPr/>
        </p:nvSpPr>
        <p:spPr>
          <a:xfrm rot="-5400000">
            <a:off x="-705528" y="7967598"/>
            <a:ext cx="3125556" cy="600367"/>
          </a:xfrm>
          <a:custGeom>
            <a:avLst/>
            <a:gdLst/>
            <a:ahLst/>
            <a:cxnLst/>
            <a:rect l="l" t="t" r="r" b="b"/>
            <a:pathLst>
              <a:path w="3125556" h="600367">
                <a:moveTo>
                  <a:pt x="0" y="0"/>
                </a:moveTo>
                <a:lnTo>
                  <a:pt x="3125556" y="0"/>
                </a:lnTo>
                <a:lnTo>
                  <a:pt x="3125556" y="600367"/>
                </a:lnTo>
                <a:lnTo>
                  <a:pt x="0" y="600367"/>
                </a:lnTo>
                <a:lnTo>
                  <a:pt x="0" y="0"/>
                </a:lnTo>
                <a:close/>
              </a:path>
            </a:pathLst>
          </a:custGeom>
          <a:blipFill>
            <a:blip r:embed="rId3"/>
            <a:stretch>
              <a:fillRect/>
            </a:stretch>
          </a:blipFill>
        </p:spPr>
        <p:txBody>
          <a:bodyPr/>
          <a:lstStyle/>
          <a:p>
            <a:endParaRPr lang="en-CA"/>
          </a:p>
        </p:txBody>
      </p:sp>
      <p:sp>
        <p:nvSpPr>
          <p:cNvPr id="10" name="TextBox 10">
            <a:extLst>
              <a:ext uri="{FF2B5EF4-FFF2-40B4-BE49-F238E27FC236}">
                <a16:creationId xmlns:a16="http://schemas.microsoft.com/office/drawing/2014/main" id="{DED49007-3CB9-342E-6367-75B4408AA6EF}"/>
              </a:ext>
            </a:extLst>
          </p:cNvPr>
          <p:cNvSpPr txBox="1"/>
          <p:nvPr/>
        </p:nvSpPr>
        <p:spPr>
          <a:xfrm rot="-5400000">
            <a:off x="-1507312" y="3821027"/>
            <a:ext cx="4955160" cy="415290"/>
          </a:xfrm>
          <a:prstGeom prst="rect">
            <a:avLst/>
          </a:prstGeom>
        </p:spPr>
        <p:txBody>
          <a:bodyPr lIns="0" tIns="0" rIns="0" bIns="0" rtlCol="0" anchor="t">
            <a:spAutoFit/>
          </a:bodyPr>
          <a:lstStyle/>
          <a:p>
            <a:pPr>
              <a:lnSpc>
                <a:spcPts val="3359"/>
              </a:lnSpc>
            </a:pPr>
            <a:r>
              <a:rPr lang="en-US" sz="2400" spc="144">
                <a:solidFill>
                  <a:srgbClr val="F4F6FC"/>
                </a:solidFill>
                <a:latin typeface="Roboto Bold"/>
              </a:rPr>
              <a:t>2024</a:t>
            </a:r>
          </a:p>
        </p:txBody>
      </p:sp>
    </p:spTree>
    <p:extLst>
      <p:ext uri="{BB962C8B-B14F-4D97-AF65-F5344CB8AC3E}">
        <p14:creationId xmlns:p14="http://schemas.microsoft.com/office/powerpoint/2010/main" val="347832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B8976-7BCF-0852-4B51-CBA08B7A74D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037CD66-4CAA-BFD6-C3C6-EDE46A7A219C}"/>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11" r="-111"/>
            </a:stretch>
          </a:blipFill>
        </p:spPr>
        <p:txBody>
          <a:bodyPr/>
          <a:lstStyle/>
          <a:p>
            <a:endParaRPr lang="en-CA"/>
          </a:p>
        </p:txBody>
      </p:sp>
      <p:sp>
        <p:nvSpPr>
          <p:cNvPr id="3" name="AutoShape 3">
            <a:extLst>
              <a:ext uri="{FF2B5EF4-FFF2-40B4-BE49-F238E27FC236}">
                <a16:creationId xmlns:a16="http://schemas.microsoft.com/office/drawing/2014/main" id="{4CC377A8-6F55-FA86-2E56-E2AA900D7C03}"/>
              </a:ext>
            </a:extLst>
          </p:cNvPr>
          <p:cNvSpPr/>
          <p:nvPr/>
        </p:nvSpPr>
        <p:spPr>
          <a:xfrm>
            <a:off x="0" y="0"/>
            <a:ext cx="1714500" cy="3108754"/>
          </a:xfrm>
          <a:prstGeom prst="rect">
            <a:avLst/>
          </a:prstGeom>
          <a:solidFill>
            <a:srgbClr val="99BE68"/>
          </a:solidFill>
        </p:spPr>
        <p:txBody>
          <a:bodyPr/>
          <a:lstStyle/>
          <a:p>
            <a:endParaRPr lang="en-CA"/>
          </a:p>
        </p:txBody>
      </p:sp>
      <p:sp>
        <p:nvSpPr>
          <p:cNvPr id="4" name="AutoShape 4">
            <a:extLst>
              <a:ext uri="{FF2B5EF4-FFF2-40B4-BE49-F238E27FC236}">
                <a16:creationId xmlns:a16="http://schemas.microsoft.com/office/drawing/2014/main" id="{DE1C5FE7-1E30-702C-D4DC-289BB12B5CB2}"/>
              </a:ext>
            </a:extLst>
          </p:cNvPr>
          <p:cNvSpPr/>
          <p:nvPr/>
        </p:nvSpPr>
        <p:spPr>
          <a:xfrm>
            <a:off x="1714500" y="-959708"/>
            <a:ext cx="16573500" cy="11246708"/>
          </a:xfrm>
          <a:prstGeom prst="rect">
            <a:avLst/>
          </a:prstGeom>
          <a:solidFill>
            <a:srgbClr val="F4F6FC">
              <a:alpha val="22745"/>
            </a:srgbClr>
          </a:solidFill>
        </p:spPr>
        <p:txBody>
          <a:bodyPr/>
          <a:lstStyle/>
          <a:p>
            <a:endParaRPr lang="en-CA"/>
          </a:p>
        </p:txBody>
      </p:sp>
      <p:grpSp>
        <p:nvGrpSpPr>
          <p:cNvPr id="5" name="Group 5">
            <a:extLst>
              <a:ext uri="{FF2B5EF4-FFF2-40B4-BE49-F238E27FC236}">
                <a16:creationId xmlns:a16="http://schemas.microsoft.com/office/drawing/2014/main" id="{397683F6-7603-6D0B-EA8B-CD8C9912A4C0}"/>
              </a:ext>
            </a:extLst>
          </p:cNvPr>
          <p:cNvGrpSpPr/>
          <p:nvPr/>
        </p:nvGrpSpPr>
        <p:grpSpPr>
          <a:xfrm>
            <a:off x="1995634" y="447813"/>
            <a:ext cx="15773400" cy="9244746"/>
            <a:chOff x="-685528" y="-3393821"/>
            <a:chExt cx="21031202" cy="12326328"/>
          </a:xfrm>
        </p:grpSpPr>
        <p:sp>
          <p:nvSpPr>
            <p:cNvPr id="6" name="TextBox 6">
              <a:extLst>
                <a:ext uri="{FF2B5EF4-FFF2-40B4-BE49-F238E27FC236}">
                  <a16:creationId xmlns:a16="http://schemas.microsoft.com/office/drawing/2014/main" id="{CC812969-69FC-AEF4-8A17-7FFAEB1D6E6A}"/>
                </a:ext>
              </a:extLst>
            </p:cNvPr>
            <p:cNvSpPr txBox="1"/>
            <p:nvPr/>
          </p:nvSpPr>
          <p:spPr>
            <a:xfrm>
              <a:off x="1615045" y="-3393821"/>
              <a:ext cx="16732649" cy="1470025"/>
            </a:xfrm>
            <a:prstGeom prst="rect">
              <a:avLst/>
            </a:prstGeom>
          </p:spPr>
          <p:txBody>
            <a:bodyPr lIns="0" tIns="0" rIns="0" bIns="0" rtlCol="0" anchor="t">
              <a:spAutoFit/>
            </a:bodyPr>
            <a:lstStyle/>
            <a:p>
              <a:pPr algn="ctr">
                <a:lnSpc>
                  <a:spcPts val="8640"/>
                </a:lnSpc>
              </a:pPr>
              <a:r>
                <a:rPr lang="en-US" sz="7200" b="1" dirty="0">
                  <a:solidFill>
                    <a:srgbClr val="F4F6FC"/>
                  </a:solidFill>
                  <a:latin typeface="Roboto" panose="02000000000000000000" pitchFamily="2" charset="0"/>
                  <a:ea typeface="Roboto" panose="02000000000000000000" pitchFamily="2" charset="0"/>
                  <a:cs typeface="Roboto" panose="02000000000000000000" pitchFamily="2" charset="0"/>
                </a:rPr>
                <a:t>Essential Forms</a:t>
              </a:r>
            </a:p>
          </p:txBody>
        </p:sp>
        <p:sp>
          <p:nvSpPr>
            <p:cNvPr id="7" name="TextBox 7">
              <a:extLst>
                <a:ext uri="{FF2B5EF4-FFF2-40B4-BE49-F238E27FC236}">
                  <a16:creationId xmlns:a16="http://schemas.microsoft.com/office/drawing/2014/main" id="{F7027B2C-73B5-2A92-AE9E-740FF54CE2DC}"/>
                </a:ext>
              </a:extLst>
            </p:cNvPr>
            <p:cNvSpPr txBox="1"/>
            <p:nvPr/>
          </p:nvSpPr>
          <p:spPr>
            <a:xfrm>
              <a:off x="0" y="2584097"/>
              <a:ext cx="14519278" cy="733425"/>
            </a:xfrm>
            <a:prstGeom prst="rect">
              <a:avLst/>
            </a:prstGeom>
          </p:spPr>
          <p:txBody>
            <a:bodyPr lIns="0" tIns="0" rIns="0" bIns="0" rtlCol="0" anchor="t">
              <a:spAutoFit/>
            </a:bodyPr>
            <a:lstStyle/>
            <a:p>
              <a:pPr>
                <a:lnSpc>
                  <a:spcPts val="4320"/>
                </a:lnSpc>
              </a:pPr>
              <a:endParaRPr lang="en-US" sz="3600" spc="252" dirty="0">
                <a:solidFill>
                  <a:srgbClr val="F4F6FC"/>
                </a:solidFill>
                <a:latin typeface="Roboto Bold"/>
              </a:endParaRPr>
            </a:p>
          </p:txBody>
        </p:sp>
        <p:sp>
          <p:nvSpPr>
            <p:cNvPr id="8" name="TextBox 8">
              <a:extLst>
                <a:ext uri="{FF2B5EF4-FFF2-40B4-BE49-F238E27FC236}">
                  <a16:creationId xmlns:a16="http://schemas.microsoft.com/office/drawing/2014/main" id="{173786BA-86AE-1BAF-FF9A-621C6860B285}"/>
                </a:ext>
              </a:extLst>
            </p:cNvPr>
            <p:cNvSpPr txBox="1"/>
            <p:nvPr/>
          </p:nvSpPr>
          <p:spPr>
            <a:xfrm>
              <a:off x="-685528" y="-1326712"/>
              <a:ext cx="21031202" cy="10259219"/>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2500" dirty="0">
                  <a:solidFill>
                    <a:schemeClr val="bg1"/>
                  </a:solidFill>
                  <a:latin typeface="Roboto" panose="02000000000000000000" pitchFamily="2" charset="0"/>
                  <a:ea typeface="Roboto" panose="02000000000000000000" pitchFamily="2" charset="0"/>
                  <a:cs typeface="Roboto" panose="02000000000000000000" pitchFamily="2" charset="0"/>
                </a:rPr>
                <a:t>Part 1 Central Office Code (NPA-NXX) Application form used to request the assignment of a CO Code, modify an existing CO Code, or return a CO Code.  Similar to previous Part 1 Form but with a pool indicator.</a:t>
              </a:r>
            </a:p>
            <a:p>
              <a:pPr marL="342900" indent="-342900">
                <a:buFont typeface="Arial" panose="020B0604020202020204" pitchFamily="34" charset="0"/>
                <a:buChar char="•"/>
              </a:pPr>
              <a:endParaRPr lang="en-US" sz="25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r>
                <a:rPr lang="en-US" sz="2500" dirty="0">
                  <a:solidFill>
                    <a:schemeClr val="bg1"/>
                  </a:solidFill>
                  <a:latin typeface="Roboto" panose="02000000000000000000" pitchFamily="2" charset="0"/>
                  <a:ea typeface="Roboto" panose="02000000000000000000" pitchFamily="2" charset="0"/>
                  <a:cs typeface="Roboto" panose="02000000000000000000" pitchFamily="2" charset="0"/>
                </a:rPr>
                <a:t>Part 1A Thousands-Block (NPA-NXX-X) Application form used to request a new Thousands-Block, reserve a new Thousands Block, modify an existing Thousands-Block or return an existing Thousands-Block.  Where a new LRN required, a Part 1 application is also required.</a:t>
              </a:r>
            </a:p>
            <a:p>
              <a:pPr marL="342900" indent="-342900">
                <a:buFont typeface="Arial" panose="020B0604020202020204" pitchFamily="34" charset="0"/>
                <a:buChar char="•"/>
              </a:pPr>
              <a:endParaRPr lang="en-US" sz="25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r>
                <a:rPr lang="en-US" sz="2500" dirty="0">
                  <a:solidFill>
                    <a:schemeClr val="bg1"/>
                  </a:solidFill>
                  <a:latin typeface="Roboto" panose="02000000000000000000" pitchFamily="2" charset="0"/>
                  <a:ea typeface="Roboto" panose="02000000000000000000" pitchFamily="2" charset="0"/>
                  <a:cs typeface="Roboto" panose="02000000000000000000" pitchFamily="2" charset="0"/>
                </a:rPr>
                <a:t>Part 1B NPAC Thousands-Block Data form used to activate a Thousands-Block (NPA-NXX-X) in the NPAC, for an Intra-SP block-porting request; or for a modification to a block in the NPAC. One Part 1B is to be issued for each Thousands Block request.  In the US, Applicants have a choice to initiate Pooled Thousands-Block activation through Service Order Activation (SOA) interface to Number Portability Administration Center (NPAC), or through NPAC personnel.</a:t>
              </a:r>
            </a:p>
            <a:p>
              <a:pPr marL="342900" indent="-342900">
                <a:buFont typeface="Arial" panose="020B0604020202020204" pitchFamily="34" charset="0"/>
                <a:buChar char="•"/>
              </a:pPr>
              <a:endParaRPr lang="en-US" sz="25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r>
                <a:rPr lang="en-US" sz="2500" dirty="0">
                  <a:solidFill>
                    <a:schemeClr val="bg1"/>
                  </a:solidFill>
                  <a:latin typeface="Roboto" panose="02000000000000000000" pitchFamily="2" charset="0"/>
                  <a:ea typeface="Roboto" panose="02000000000000000000" pitchFamily="2" charset="0"/>
                  <a:cs typeface="Roboto" panose="02000000000000000000" pitchFamily="2" charset="0"/>
                </a:rPr>
                <a:t>Part 3A Pooling Administrator’s Response/Confirmation form used to approve, suspend or deny an SP’s Part 1 or Part 1A application</a:t>
              </a:r>
            </a:p>
            <a:p>
              <a:pPr marL="342900" indent="-342900">
                <a:buFont typeface="Arial" panose="020B0604020202020204" pitchFamily="34" charset="0"/>
                <a:buChar char="•"/>
              </a:pPr>
              <a:endParaRPr lang="en-US" sz="25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r>
                <a:rPr lang="en-US" sz="2500" dirty="0">
                  <a:solidFill>
                    <a:schemeClr val="bg1"/>
                  </a:solidFill>
                  <a:latin typeface="Roboto" panose="02000000000000000000" pitchFamily="2" charset="0"/>
                  <a:ea typeface="Roboto" panose="02000000000000000000" pitchFamily="2" charset="0"/>
                  <a:cs typeface="Roboto" panose="02000000000000000000" pitchFamily="2" charset="0"/>
                </a:rPr>
                <a:t>Part 4 Confirmation of Code In Service form that is issued by the SP to confirm that an CO Code (NPA-NXX) is in service. </a:t>
              </a:r>
            </a:p>
            <a:p>
              <a:pPr marL="342900" indent="-342900">
                <a:buFont typeface="Arial" panose="020B0604020202020204" pitchFamily="34" charset="0"/>
                <a:buChar char="•"/>
              </a:pPr>
              <a:r>
                <a:rPr lang="en-US" sz="2500" dirty="0">
                  <a:solidFill>
                    <a:schemeClr val="bg1"/>
                  </a:solidFill>
                  <a:latin typeface="Roboto" panose="02000000000000000000" pitchFamily="2" charset="0"/>
                  <a:ea typeface="Roboto" panose="02000000000000000000" pitchFamily="2" charset="0"/>
                  <a:cs typeface="Roboto" panose="02000000000000000000" pitchFamily="2" charset="0"/>
                </a:rPr>
                <a:t>Part 4A Confirmation of Thousands-Block In Service form that is issued by the SP to confirm that an Thousands Block (NPA-NXX-X) is in service. </a:t>
              </a:r>
            </a:p>
          </p:txBody>
        </p:sp>
      </p:grpSp>
      <p:sp>
        <p:nvSpPr>
          <p:cNvPr id="9" name="Freeform 9">
            <a:extLst>
              <a:ext uri="{FF2B5EF4-FFF2-40B4-BE49-F238E27FC236}">
                <a16:creationId xmlns:a16="http://schemas.microsoft.com/office/drawing/2014/main" id="{2601E231-8921-D77E-A5EF-29BC07BC9E89}"/>
              </a:ext>
            </a:extLst>
          </p:cNvPr>
          <p:cNvSpPr/>
          <p:nvPr/>
        </p:nvSpPr>
        <p:spPr>
          <a:xfrm rot="-5400000">
            <a:off x="-705528" y="7967598"/>
            <a:ext cx="3125556" cy="600367"/>
          </a:xfrm>
          <a:custGeom>
            <a:avLst/>
            <a:gdLst/>
            <a:ahLst/>
            <a:cxnLst/>
            <a:rect l="l" t="t" r="r" b="b"/>
            <a:pathLst>
              <a:path w="3125556" h="600367">
                <a:moveTo>
                  <a:pt x="0" y="0"/>
                </a:moveTo>
                <a:lnTo>
                  <a:pt x="3125556" y="0"/>
                </a:lnTo>
                <a:lnTo>
                  <a:pt x="3125556" y="600367"/>
                </a:lnTo>
                <a:lnTo>
                  <a:pt x="0" y="600367"/>
                </a:lnTo>
                <a:lnTo>
                  <a:pt x="0" y="0"/>
                </a:lnTo>
                <a:close/>
              </a:path>
            </a:pathLst>
          </a:custGeom>
          <a:blipFill>
            <a:blip r:embed="rId3"/>
            <a:stretch>
              <a:fillRect/>
            </a:stretch>
          </a:blipFill>
        </p:spPr>
        <p:txBody>
          <a:bodyPr/>
          <a:lstStyle/>
          <a:p>
            <a:endParaRPr lang="en-CA"/>
          </a:p>
        </p:txBody>
      </p:sp>
      <p:sp>
        <p:nvSpPr>
          <p:cNvPr id="10" name="TextBox 10">
            <a:extLst>
              <a:ext uri="{FF2B5EF4-FFF2-40B4-BE49-F238E27FC236}">
                <a16:creationId xmlns:a16="http://schemas.microsoft.com/office/drawing/2014/main" id="{17AEA3DD-F92A-75E2-2548-33666F98F35B}"/>
              </a:ext>
            </a:extLst>
          </p:cNvPr>
          <p:cNvSpPr txBox="1"/>
          <p:nvPr/>
        </p:nvSpPr>
        <p:spPr>
          <a:xfrm rot="-5400000">
            <a:off x="-1507312" y="3821027"/>
            <a:ext cx="4955160" cy="415290"/>
          </a:xfrm>
          <a:prstGeom prst="rect">
            <a:avLst/>
          </a:prstGeom>
        </p:spPr>
        <p:txBody>
          <a:bodyPr lIns="0" tIns="0" rIns="0" bIns="0" rtlCol="0" anchor="t">
            <a:spAutoFit/>
          </a:bodyPr>
          <a:lstStyle/>
          <a:p>
            <a:pPr>
              <a:lnSpc>
                <a:spcPts val="3359"/>
              </a:lnSpc>
            </a:pPr>
            <a:r>
              <a:rPr lang="en-US" sz="2400" spc="144" dirty="0">
                <a:solidFill>
                  <a:srgbClr val="F4F6FC"/>
                </a:solidFill>
                <a:latin typeface="Roboto Bold"/>
              </a:rPr>
              <a:t>2024</a:t>
            </a:r>
          </a:p>
        </p:txBody>
      </p:sp>
    </p:spTree>
    <p:extLst>
      <p:ext uri="{BB962C8B-B14F-4D97-AF65-F5344CB8AC3E}">
        <p14:creationId xmlns:p14="http://schemas.microsoft.com/office/powerpoint/2010/main" val="1947303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11" r="-111"/>
            </a:stretch>
          </a:blipFill>
        </p:spPr>
        <p:txBody>
          <a:bodyPr/>
          <a:lstStyle/>
          <a:p>
            <a:endParaRPr lang="en-CA"/>
          </a:p>
        </p:txBody>
      </p:sp>
      <p:sp>
        <p:nvSpPr>
          <p:cNvPr id="3" name="AutoShape 3"/>
          <p:cNvSpPr/>
          <p:nvPr/>
        </p:nvSpPr>
        <p:spPr>
          <a:xfrm>
            <a:off x="0" y="-16804"/>
            <a:ext cx="1714500" cy="3125557"/>
          </a:xfrm>
          <a:prstGeom prst="rect">
            <a:avLst/>
          </a:prstGeom>
          <a:solidFill>
            <a:srgbClr val="99BE68"/>
          </a:solidFill>
        </p:spPr>
        <p:txBody>
          <a:bodyPr/>
          <a:lstStyle/>
          <a:p>
            <a:endParaRPr lang="en-CA"/>
          </a:p>
        </p:txBody>
      </p:sp>
      <p:sp>
        <p:nvSpPr>
          <p:cNvPr id="4" name="AutoShape 4"/>
          <p:cNvSpPr/>
          <p:nvPr/>
        </p:nvSpPr>
        <p:spPr>
          <a:xfrm>
            <a:off x="1714500" y="-228600"/>
            <a:ext cx="11087100" cy="11087100"/>
          </a:xfrm>
          <a:prstGeom prst="rect">
            <a:avLst/>
          </a:prstGeom>
          <a:solidFill>
            <a:srgbClr val="F4F6FC">
              <a:alpha val="9804"/>
            </a:srgbClr>
          </a:solidFill>
        </p:spPr>
        <p:txBody>
          <a:bodyPr/>
          <a:lstStyle/>
          <a:p>
            <a:endParaRPr lang="en-CA"/>
          </a:p>
        </p:txBody>
      </p:sp>
      <p:grpSp>
        <p:nvGrpSpPr>
          <p:cNvPr id="5" name="Group 5"/>
          <p:cNvGrpSpPr/>
          <p:nvPr/>
        </p:nvGrpSpPr>
        <p:grpSpPr>
          <a:xfrm>
            <a:off x="2282452" y="384651"/>
            <a:ext cx="9924851" cy="9539469"/>
            <a:chOff x="-360331" y="-858732"/>
            <a:chExt cx="13233134" cy="12719293"/>
          </a:xfrm>
        </p:grpSpPr>
        <p:sp>
          <p:nvSpPr>
            <p:cNvPr id="6" name="TextBox 6"/>
            <p:cNvSpPr txBox="1"/>
            <p:nvPr/>
          </p:nvSpPr>
          <p:spPr>
            <a:xfrm>
              <a:off x="0" y="2730712"/>
              <a:ext cx="10558877" cy="679844"/>
            </a:xfrm>
            <a:prstGeom prst="rect">
              <a:avLst/>
            </a:prstGeom>
          </p:spPr>
          <p:txBody>
            <a:bodyPr lIns="0" tIns="0" rIns="0" bIns="0" rtlCol="0" anchor="t">
              <a:spAutoFit/>
            </a:bodyPr>
            <a:lstStyle/>
            <a:p>
              <a:pPr>
                <a:lnSpc>
                  <a:spcPts val="4160"/>
                </a:lnSpc>
              </a:pPr>
              <a:endParaRPr lang="en-US" sz="3200" spc="320" dirty="0">
                <a:solidFill>
                  <a:srgbClr val="F4F6FC"/>
                </a:solidFill>
                <a:latin typeface="Open Sans"/>
              </a:endParaRPr>
            </a:p>
          </p:txBody>
        </p:sp>
        <p:sp>
          <p:nvSpPr>
            <p:cNvPr id="7" name="TextBox 7"/>
            <p:cNvSpPr txBox="1"/>
            <p:nvPr/>
          </p:nvSpPr>
          <p:spPr>
            <a:xfrm>
              <a:off x="384765" y="-858732"/>
              <a:ext cx="11727273" cy="2940976"/>
            </a:xfrm>
            <a:prstGeom prst="rect">
              <a:avLst/>
            </a:prstGeom>
          </p:spPr>
          <p:txBody>
            <a:bodyPr lIns="0" tIns="0" rIns="0" bIns="0" rtlCol="0" anchor="t">
              <a:spAutoFit/>
            </a:bodyPr>
            <a:lstStyle/>
            <a:p>
              <a:pPr>
                <a:lnSpc>
                  <a:spcPts val="8640"/>
                </a:lnSpc>
              </a:pPr>
              <a:r>
                <a:rPr lang="en-US" sz="5100" dirty="0">
                  <a:solidFill>
                    <a:srgbClr val="F4F6FC"/>
                  </a:solidFill>
                  <a:latin typeface="Open Sans Bold"/>
                </a:rPr>
                <a:t>Initial TB Pool Applications</a:t>
              </a:r>
            </a:p>
            <a:p>
              <a:pPr>
                <a:lnSpc>
                  <a:spcPts val="8640"/>
                </a:lnSpc>
              </a:pPr>
              <a:endParaRPr lang="en-US" sz="7200" dirty="0">
                <a:solidFill>
                  <a:srgbClr val="F4F6FC"/>
                </a:solidFill>
                <a:latin typeface="Roboto Bold"/>
              </a:endParaRPr>
            </a:p>
          </p:txBody>
        </p:sp>
        <p:sp>
          <p:nvSpPr>
            <p:cNvPr id="8" name="TextBox 8"/>
            <p:cNvSpPr txBox="1"/>
            <p:nvPr/>
          </p:nvSpPr>
          <p:spPr>
            <a:xfrm>
              <a:off x="-360331" y="1088379"/>
              <a:ext cx="13233134" cy="10772182"/>
            </a:xfrm>
            <a:prstGeom prst="rect">
              <a:avLst/>
            </a:prstGeom>
          </p:spPr>
          <p:txBody>
            <a:bodyPr wrap="square" lIns="0" tIns="0" rIns="0" bIns="0" rtlCol="0" anchor="t">
              <a:spAutoFit/>
            </a:bodyPr>
            <a:lstStyle/>
            <a:p>
              <a:r>
                <a:rPr lang="en-US" sz="2500" u="sng" dirty="0">
                  <a:solidFill>
                    <a:schemeClr val="bg1"/>
                  </a:solidFill>
                </a:rPr>
                <a:t>Initial Thousands-Block Pool Applications</a:t>
              </a:r>
            </a:p>
            <a:p>
              <a:endParaRPr lang="en-US" sz="2500" dirty="0">
                <a:solidFill>
                  <a:schemeClr val="bg1"/>
                </a:solidFill>
              </a:endParaRPr>
            </a:p>
            <a:p>
              <a:r>
                <a:rPr lang="en-US" sz="2500" dirty="0">
                  <a:solidFill>
                    <a:schemeClr val="bg1"/>
                  </a:solidFill>
                </a:rPr>
                <a:t>This application is used when a Service Provider (SP) initiates service in a Rate Center that is part of number pooling.  It uses a Part 1 and Part 1A form.  If on-line system is used, these form can be combined.</a:t>
              </a:r>
            </a:p>
            <a:p>
              <a:endParaRPr lang="en-US" sz="2500" dirty="0">
                <a:solidFill>
                  <a:schemeClr val="bg1"/>
                </a:solidFill>
              </a:endParaRPr>
            </a:p>
            <a:p>
              <a:pPr marL="742950" lvl="1" indent="-285750">
                <a:buFont typeface="Arial" panose="020B0604020202020204" pitchFamily="34" charset="0"/>
                <a:buChar char="•"/>
              </a:pPr>
              <a:r>
                <a:rPr lang="en-US" sz="2500" dirty="0">
                  <a:solidFill>
                    <a:schemeClr val="bg1"/>
                  </a:solidFill>
                </a:rPr>
                <a:t>Pooled CO Code assignment is required for the establishment of an LRN per Switching Entity/POI, provided the Applicant has no existing resources available for LRN assignment.</a:t>
              </a:r>
            </a:p>
            <a:p>
              <a:pPr marL="742950" lvl="1" indent="-285750">
                <a:buFont typeface="Arial" panose="020B0604020202020204" pitchFamily="34" charset="0"/>
                <a:buChar char="•"/>
              </a:pPr>
              <a:endParaRPr lang="en-US" sz="2500" dirty="0">
                <a:solidFill>
                  <a:schemeClr val="bg1"/>
                </a:solidFill>
              </a:endParaRPr>
            </a:p>
            <a:p>
              <a:pPr marL="742950" lvl="1" indent="-285750">
                <a:buFont typeface="Arial" panose="020B0604020202020204" pitchFamily="34" charset="0"/>
                <a:buChar char="•"/>
              </a:pPr>
              <a:r>
                <a:rPr lang="en-US" sz="2500" dirty="0">
                  <a:solidFill>
                    <a:schemeClr val="bg1"/>
                  </a:solidFill>
                </a:rPr>
                <a:t>SP is allowed to use Intra-SP Ports to share Thousands-Blocks across their multiple switches in a Rate Center.  </a:t>
              </a:r>
            </a:p>
            <a:p>
              <a:pPr marL="742950" lvl="1" indent="-285750">
                <a:buFont typeface="Arial" panose="020B0604020202020204" pitchFamily="34" charset="0"/>
                <a:buChar char="•"/>
              </a:pPr>
              <a:endParaRPr lang="en-US" sz="2500" dirty="0">
                <a:solidFill>
                  <a:schemeClr val="bg1"/>
                </a:solidFill>
              </a:endParaRPr>
            </a:p>
            <a:p>
              <a:pPr marL="742950" lvl="1" indent="-285750">
                <a:buFont typeface="Arial" panose="020B0604020202020204" pitchFamily="34" charset="0"/>
                <a:buChar char="•"/>
              </a:pPr>
              <a:r>
                <a:rPr lang="en-US" sz="2500" dirty="0">
                  <a:solidFill>
                    <a:schemeClr val="bg1"/>
                  </a:solidFill>
                </a:rPr>
                <a:t>The requesting SP becomes the CO Code Holder of the Pooled CO Code with at least one one-thousand number block</a:t>
              </a:r>
            </a:p>
            <a:p>
              <a:pPr marL="742950" lvl="1" indent="-285750">
                <a:buFont typeface="Arial" panose="020B0604020202020204" pitchFamily="34" charset="0"/>
                <a:buChar char="•"/>
              </a:pPr>
              <a:endParaRPr lang="en-US" sz="2500" dirty="0">
                <a:solidFill>
                  <a:schemeClr val="bg1"/>
                </a:solidFill>
              </a:endParaRPr>
            </a:p>
            <a:p>
              <a:pPr marL="742950" lvl="1" indent="-285750">
                <a:buFont typeface="Arial" panose="020B0604020202020204" pitchFamily="34" charset="0"/>
                <a:buChar char="•"/>
              </a:pPr>
              <a:r>
                <a:rPr lang="en-US" sz="2500" dirty="0">
                  <a:solidFill>
                    <a:schemeClr val="bg1"/>
                  </a:solidFill>
                </a:rPr>
                <a:t>Multiple Thousands-Blocks may be requested on an Initial Thousands-Block Application to open a Pooled CO Code. When requesting more than one Thousands-Block on an Initial Thousands-Block application, SPs shall provide a </a:t>
              </a:r>
              <a:r>
                <a:rPr lang="en-US" sz="2500" u="sng" dirty="0">
                  <a:solidFill>
                    <a:schemeClr val="bg1"/>
                  </a:solidFill>
                </a:rPr>
                <a:t>Thousands-Block Months to Exhaust (MTE) Certification Worksheet</a:t>
              </a:r>
            </a:p>
          </p:txBody>
        </p:sp>
        <p:sp>
          <p:nvSpPr>
            <p:cNvPr id="9" name="TextBox 9"/>
            <p:cNvSpPr txBox="1"/>
            <p:nvPr/>
          </p:nvSpPr>
          <p:spPr>
            <a:xfrm>
              <a:off x="0" y="4978612"/>
              <a:ext cx="10558877" cy="672888"/>
            </a:xfrm>
            <a:prstGeom prst="rect">
              <a:avLst/>
            </a:prstGeom>
          </p:spPr>
          <p:txBody>
            <a:bodyPr lIns="0" tIns="0" rIns="0" bIns="0" rtlCol="0" anchor="t">
              <a:spAutoFit/>
            </a:bodyPr>
            <a:lstStyle/>
            <a:p>
              <a:pPr>
                <a:lnSpc>
                  <a:spcPts val="4160"/>
                </a:lnSpc>
              </a:pPr>
              <a:endParaRPr/>
            </a:p>
          </p:txBody>
        </p:sp>
        <p:sp>
          <p:nvSpPr>
            <p:cNvPr id="10" name="TextBox 10"/>
            <p:cNvSpPr txBox="1"/>
            <p:nvPr/>
          </p:nvSpPr>
          <p:spPr>
            <a:xfrm>
              <a:off x="0" y="5756275"/>
              <a:ext cx="10558877" cy="695325"/>
            </a:xfrm>
            <a:prstGeom prst="rect">
              <a:avLst/>
            </a:prstGeom>
          </p:spPr>
          <p:txBody>
            <a:bodyPr lIns="0" tIns="0" rIns="0" bIns="0" rtlCol="0" anchor="t">
              <a:spAutoFit/>
            </a:bodyPr>
            <a:lstStyle/>
            <a:p>
              <a:pPr>
                <a:lnSpc>
                  <a:spcPts val="4500"/>
                </a:lnSpc>
              </a:pPr>
              <a:endParaRPr/>
            </a:p>
          </p:txBody>
        </p:sp>
        <p:sp>
          <p:nvSpPr>
            <p:cNvPr id="11" name="TextBox 11"/>
            <p:cNvSpPr txBox="1"/>
            <p:nvPr/>
          </p:nvSpPr>
          <p:spPr>
            <a:xfrm>
              <a:off x="0" y="7281968"/>
              <a:ext cx="10558877" cy="672888"/>
            </a:xfrm>
            <a:prstGeom prst="rect">
              <a:avLst/>
            </a:prstGeom>
          </p:spPr>
          <p:txBody>
            <a:bodyPr lIns="0" tIns="0" rIns="0" bIns="0" rtlCol="0" anchor="t">
              <a:spAutoFit/>
            </a:bodyPr>
            <a:lstStyle/>
            <a:p>
              <a:pPr>
                <a:lnSpc>
                  <a:spcPts val="4160"/>
                </a:lnSpc>
              </a:pPr>
              <a:endParaRPr/>
            </a:p>
          </p:txBody>
        </p:sp>
        <p:sp>
          <p:nvSpPr>
            <p:cNvPr id="12" name="TextBox 12"/>
            <p:cNvSpPr txBox="1"/>
            <p:nvPr/>
          </p:nvSpPr>
          <p:spPr>
            <a:xfrm>
              <a:off x="0" y="8059632"/>
              <a:ext cx="10558877" cy="695325"/>
            </a:xfrm>
            <a:prstGeom prst="rect">
              <a:avLst/>
            </a:prstGeom>
          </p:spPr>
          <p:txBody>
            <a:bodyPr lIns="0" tIns="0" rIns="0" bIns="0" rtlCol="0" anchor="t">
              <a:spAutoFit/>
            </a:bodyPr>
            <a:lstStyle/>
            <a:p>
              <a:pPr>
                <a:lnSpc>
                  <a:spcPts val="4500"/>
                </a:lnSpc>
              </a:pPr>
              <a:endParaRPr/>
            </a:p>
          </p:txBody>
        </p:sp>
      </p:grpSp>
      <p:sp>
        <p:nvSpPr>
          <p:cNvPr id="13" name="Freeform 13"/>
          <p:cNvSpPr/>
          <p:nvPr/>
        </p:nvSpPr>
        <p:spPr>
          <a:xfrm>
            <a:off x="12801600" y="-16804"/>
            <a:ext cx="5486400" cy="10303804"/>
          </a:xfrm>
          <a:custGeom>
            <a:avLst/>
            <a:gdLst/>
            <a:ahLst/>
            <a:cxnLst/>
            <a:rect l="l" t="t" r="r" b="b"/>
            <a:pathLst>
              <a:path w="5707838" h="11125200">
                <a:moveTo>
                  <a:pt x="0" y="0"/>
                </a:moveTo>
                <a:lnTo>
                  <a:pt x="5707838" y="0"/>
                </a:lnTo>
                <a:lnTo>
                  <a:pt x="5707838" y="11125200"/>
                </a:lnTo>
                <a:lnTo>
                  <a:pt x="0" y="11125200"/>
                </a:lnTo>
                <a:lnTo>
                  <a:pt x="0" y="0"/>
                </a:lnTo>
                <a:close/>
              </a:path>
            </a:pathLst>
          </a:custGeom>
          <a:blipFill>
            <a:blip r:embed="rId3">
              <a:alphaModFix amt="80000"/>
            </a:blip>
            <a:stretch>
              <a:fillRect l="-83555" r="-108993"/>
            </a:stretch>
          </a:blipFill>
        </p:spPr>
        <p:txBody>
          <a:bodyPr/>
          <a:lstStyle/>
          <a:p>
            <a:endParaRPr lang="en-CA"/>
          </a:p>
        </p:txBody>
      </p:sp>
      <p:sp>
        <p:nvSpPr>
          <p:cNvPr id="14" name="Freeform 14"/>
          <p:cNvSpPr/>
          <p:nvPr/>
        </p:nvSpPr>
        <p:spPr>
          <a:xfrm rot="-5400000">
            <a:off x="-705528" y="7967598"/>
            <a:ext cx="3125556" cy="600367"/>
          </a:xfrm>
          <a:custGeom>
            <a:avLst/>
            <a:gdLst/>
            <a:ahLst/>
            <a:cxnLst/>
            <a:rect l="l" t="t" r="r" b="b"/>
            <a:pathLst>
              <a:path w="3125556" h="600367">
                <a:moveTo>
                  <a:pt x="0" y="0"/>
                </a:moveTo>
                <a:lnTo>
                  <a:pt x="3125556" y="0"/>
                </a:lnTo>
                <a:lnTo>
                  <a:pt x="3125556" y="600367"/>
                </a:lnTo>
                <a:lnTo>
                  <a:pt x="0" y="600367"/>
                </a:lnTo>
                <a:lnTo>
                  <a:pt x="0" y="0"/>
                </a:lnTo>
                <a:close/>
              </a:path>
            </a:pathLst>
          </a:custGeom>
          <a:blipFill>
            <a:blip r:embed="rId4"/>
            <a:stretch>
              <a:fillRect/>
            </a:stretch>
          </a:blipFill>
        </p:spPr>
        <p:txBody>
          <a:bodyPr/>
          <a:lstStyle/>
          <a:p>
            <a:endParaRPr lang="en-CA"/>
          </a:p>
        </p:txBody>
      </p:sp>
      <p:sp>
        <p:nvSpPr>
          <p:cNvPr id="16" name="TextBox 15">
            <a:extLst>
              <a:ext uri="{FF2B5EF4-FFF2-40B4-BE49-F238E27FC236}">
                <a16:creationId xmlns:a16="http://schemas.microsoft.com/office/drawing/2014/main" id="{3164E96D-F512-8A0C-F513-E64D4C24E304}"/>
              </a:ext>
            </a:extLst>
          </p:cNvPr>
          <p:cNvSpPr txBox="1"/>
          <p:nvPr/>
        </p:nvSpPr>
        <p:spPr>
          <a:xfrm rot="16200000">
            <a:off x="-3606487" y="1770558"/>
            <a:ext cx="9144000" cy="496290"/>
          </a:xfrm>
          <a:prstGeom prst="rect">
            <a:avLst/>
          </a:prstGeom>
          <a:noFill/>
        </p:spPr>
        <p:txBody>
          <a:bodyPr wrap="square">
            <a:spAutoFit/>
          </a:bodyPr>
          <a:lstStyle/>
          <a:p>
            <a:pPr>
              <a:lnSpc>
                <a:spcPts val="3359"/>
              </a:lnSpc>
            </a:pPr>
            <a:r>
              <a:rPr lang="en-US" sz="2400" spc="144" dirty="0">
                <a:solidFill>
                  <a:srgbClr val="F4F6FC"/>
                </a:solidFill>
                <a:latin typeface="Roboto Bold"/>
              </a:rPr>
              <a:t>2024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D1DF1-5488-7D77-DE14-FA0DA9FAA70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35E7334-ACA5-84B4-533F-D4B14102C40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11" r="-111"/>
            </a:stretch>
          </a:blipFill>
        </p:spPr>
        <p:txBody>
          <a:bodyPr/>
          <a:lstStyle/>
          <a:p>
            <a:endParaRPr lang="en-CA"/>
          </a:p>
        </p:txBody>
      </p:sp>
      <p:sp>
        <p:nvSpPr>
          <p:cNvPr id="3" name="AutoShape 3">
            <a:extLst>
              <a:ext uri="{FF2B5EF4-FFF2-40B4-BE49-F238E27FC236}">
                <a16:creationId xmlns:a16="http://schemas.microsoft.com/office/drawing/2014/main" id="{CB7D40A6-6527-08A4-6624-791F608648AF}"/>
              </a:ext>
            </a:extLst>
          </p:cNvPr>
          <p:cNvSpPr/>
          <p:nvPr/>
        </p:nvSpPr>
        <p:spPr>
          <a:xfrm>
            <a:off x="0" y="-16804"/>
            <a:ext cx="1714500" cy="3125557"/>
          </a:xfrm>
          <a:prstGeom prst="rect">
            <a:avLst/>
          </a:prstGeom>
          <a:solidFill>
            <a:srgbClr val="99BE68"/>
          </a:solidFill>
        </p:spPr>
        <p:txBody>
          <a:bodyPr/>
          <a:lstStyle/>
          <a:p>
            <a:endParaRPr lang="en-CA"/>
          </a:p>
        </p:txBody>
      </p:sp>
      <p:sp>
        <p:nvSpPr>
          <p:cNvPr id="4" name="AutoShape 4">
            <a:extLst>
              <a:ext uri="{FF2B5EF4-FFF2-40B4-BE49-F238E27FC236}">
                <a16:creationId xmlns:a16="http://schemas.microsoft.com/office/drawing/2014/main" id="{9E9F58E1-A752-03A9-FD76-6DC1A2654874}"/>
              </a:ext>
            </a:extLst>
          </p:cNvPr>
          <p:cNvSpPr/>
          <p:nvPr/>
        </p:nvSpPr>
        <p:spPr>
          <a:xfrm>
            <a:off x="1714500" y="-228600"/>
            <a:ext cx="11087100" cy="11087100"/>
          </a:xfrm>
          <a:prstGeom prst="rect">
            <a:avLst/>
          </a:prstGeom>
          <a:solidFill>
            <a:srgbClr val="F4F6FC">
              <a:alpha val="9804"/>
            </a:srgbClr>
          </a:solidFill>
        </p:spPr>
        <p:txBody>
          <a:bodyPr/>
          <a:lstStyle/>
          <a:p>
            <a:endParaRPr lang="en-CA"/>
          </a:p>
        </p:txBody>
      </p:sp>
      <p:grpSp>
        <p:nvGrpSpPr>
          <p:cNvPr id="5" name="Group 5">
            <a:extLst>
              <a:ext uri="{FF2B5EF4-FFF2-40B4-BE49-F238E27FC236}">
                <a16:creationId xmlns:a16="http://schemas.microsoft.com/office/drawing/2014/main" id="{A9C1F72D-ABBA-DE8A-9A23-1AD8B9B8860E}"/>
              </a:ext>
            </a:extLst>
          </p:cNvPr>
          <p:cNvGrpSpPr/>
          <p:nvPr/>
        </p:nvGrpSpPr>
        <p:grpSpPr>
          <a:xfrm>
            <a:off x="2271566" y="384651"/>
            <a:ext cx="9924851" cy="8453656"/>
            <a:chOff x="-374846" y="-858732"/>
            <a:chExt cx="13233134" cy="11271543"/>
          </a:xfrm>
        </p:grpSpPr>
        <p:sp>
          <p:nvSpPr>
            <p:cNvPr id="6" name="TextBox 6">
              <a:extLst>
                <a:ext uri="{FF2B5EF4-FFF2-40B4-BE49-F238E27FC236}">
                  <a16:creationId xmlns:a16="http://schemas.microsoft.com/office/drawing/2014/main" id="{6A746E00-2B47-AA78-1832-E4AC8FFDC7E1}"/>
                </a:ext>
              </a:extLst>
            </p:cNvPr>
            <p:cNvSpPr txBox="1"/>
            <p:nvPr/>
          </p:nvSpPr>
          <p:spPr>
            <a:xfrm>
              <a:off x="0" y="2730712"/>
              <a:ext cx="10558877" cy="679844"/>
            </a:xfrm>
            <a:prstGeom prst="rect">
              <a:avLst/>
            </a:prstGeom>
          </p:spPr>
          <p:txBody>
            <a:bodyPr lIns="0" tIns="0" rIns="0" bIns="0" rtlCol="0" anchor="t">
              <a:spAutoFit/>
            </a:bodyPr>
            <a:lstStyle/>
            <a:p>
              <a:pPr>
                <a:lnSpc>
                  <a:spcPts val="4160"/>
                </a:lnSpc>
              </a:pPr>
              <a:endParaRPr lang="en-US" sz="3200" spc="320" dirty="0">
                <a:solidFill>
                  <a:srgbClr val="F4F6FC"/>
                </a:solidFill>
                <a:latin typeface="Open Sans"/>
              </a:endParaRPr>
            </a:p>
          </p:txBody>
        </p:sp>
        <p:sp>
          <p:nvSpPr>
            <p:cNvPr id="7" name="TextBox 7">
              <a:extLst>
                <a:ext uri="{FF2B5EF4-FFF2-40B4-BE49-F238E27FC236}">
                  <a16:creationId xmlns:a16="http://schemas.microsoft.com/office/drawing/2014/main" id="{E95A4ECD-BD9E-EB5C-5AAC-627815A3DED9}"/>
                </a:ext>
              </a:extLst>
            </p:cNvPr>
            <p:cNvSpPr txBox="1"/>
            <p:nvPr/>
          </p:nvSpPr>
          <p:spPr>
            <a:xfrm>
              <a:off x="384765" y="-858732"/>
              <a:ext cx="11727273" cy="2940976"/>
            </a:xfrm>
            <a:prstGeom prst="rect">
              <a:avLst/>
            </a:prstGeom>
          </p:spPr>
          <p:txBody>
            <a:bodyPr lIns="0" tIns="0" rIns="0" bIns="0" rtlCol="0" anchor="t">
              <a:spAutoFit/>
            </a:bodyPr>
            <a:lstStyle/>
            <a:p>
              <a:pPr>
                <a:lnSpc>
                  <a:spcPts val="8640"/>
                </a:lnSpc>
              </a:pPr>
              <a:r>
                <a:rPr lang="en-US" sz="5100" dirty="0">
                  <a:solidFill>
                    <a:srgbClr val="F4F6FC"/>
                  </a:solidFill>
                  <a:latin typeface="Open Sans Bold"/>
                </a:rPr>
                <a:t>Initial TB Pool Applications</a:t>
              </a:r>
            </a:p>
            <a:p>
              <a:pPr>
                <a:lnSpc>
                  <a:spcPts val="8640"/>
                </a:lnSpc>
              </a:pPr>
              <a:endParaRPr lang="en-US" sz="7200" dirty="0">
                <a:solidFill>
                  <a:srgbClr val="F4F6FC"/>
                </a:solidFill>
                <a:latin typeface="Roboto Bold"/>
              </a:endParaRPr>
            </a:p>
          </p:txBody>
        </p:sp>
        <p:sp>
          <p:nvSpPr>
            <p:cNvPr id="8" name="TextBox 8">
              <a:extLst>
                <a:ext uri="{FF2B5EF4-FFF2-40B4-BE49-F238E27FC236}">
                  <a16:creationId xmlns:a16="http://schemas.microsoft.com/office/drawing/2014/main" id="{15AEEAA2-511F-D57B-62F8-8535A3888FAB}"/>
                </a:ext>
              </a:extLst>
            </p:cNvPr>
            <p:cNvSpPr txBox="1"/>
            <p:nvPr/>
          </p:nvSpPr>
          <p:spPr>
            <a:xfrm>
              <a:off x="-374846" y="1795066"/>
              <a:ext cx="13233134" cy="8617745"/>
            </a:xfrm>
            <a:prstGeom prst="rect">
              <a:avLst/>
            </a:prstGeom>
          </p:spPr>
          <p:txBody>
            <a:bodyPr wrap="square" lIns="0" tIns="0" rIns="0" bIns="0" rtlCol="0" anchor="t">
              <a:spAutoFit/>
            </a:bodyPr>
            <a:lstStyle/>
            <a:p>
              <a:r>
                <a:rPr lang="en-US" sz="2800" u="sng" dirty="0">
                  <a:solidFill>
                    <a:schemeClr val="bg1"/>
                  </a:solidFill>
                  <a:latin typeface="Roboto" panose="02000000000000000000" pitchFamily="2" charset="0"/>
                  <a:ea typeface="Roboto" panose="02000000000000000000" pitchFamily="2" charset="0"/>
                  <a:cs typeface="Roboto" panose="02000000000000000000" pitchFamily="2" charset="0"/>
                </a:rPr>
                <a:t>Initial Thousands-Block Pool Applications (continued)</a:t>
              </a:r>
            </a:p>
            <a:p>
              <a:endParaRPr lang="en-US" sz="28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lvl="1"/>
              <a:r>
                <a:rPr lang="en-US" sz="2800" dirty="0">
                  <a:solidFill>
                    <a:schemeClr val="bg1"/>
                  </a:solidFill>
                  <a:latin typeface="Roboto" panose="02000000000000000000" pitchFamily="2" charset="0"/>
                  <a:ea typeface="Roboto" panose="02000000000000000000" pitchFamily="2" charset="0"/>
                  <a:cs typeface="Roboto" panose="02000000000000000000" pitchFamily="2" charset="0"/>
                </a:rPr>
                <a:t>Other regulatory requirements</a:t>
              </a:r>
            </a:p>
            <a:p>
              <a:pPr lvl="1"/>
              <a:endParaRPr lang="en-US" sz="28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marL="914400" lvl="1" indent="-457200">
                <a:buFont typeface="Arial" panose="020B0604020202020204" pitchFamily="34" charset="0"/>
                <a:buChar char="•"/>
              </a:pPr>
              <a:r>
                <a:rPr lang="en-US" sz="2800" dirty="0">
                  <a:solidFill>
                    <a:schemeClr val="bg1"/>
                  </a:solidFill>
                  <a:latin typeface="Roboto" panose="02000000000000000000" pitchFamily="2" charset="0"/>
                  <a:ea typeface="Roboto" panose="02000000000000000000" pitchFamily="2" charset="0"/>
                  <a:cs typeface="Roboto" panose="02000000000000000000" pitchFamily="2" charset="0"/>
                </a:rPr>
                <a:t>Applicant must satisfy the license and/or Certification and facilities readiness requirements.</a:t>
              </a:r>
            </a:p>
            <a:p>
              <a:pPr marL="914400" lvl="1" indent="-457200">
                <a:buFont typeface="Arial" panose="020B0604020202020204" pitchFamily="34" charset="0"/>
                <a:buChar char="•"/>
              </a:pPr>
              <a:endParaRPr lang="en-US" sz="28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marL="742950" lvl="1" indent="-285750">
                <a:buFont typeface="Arial" panose="020B0604020202020204" pitchFamily="34" charset="0"/>
                <a:buChar char="•"/>
              </a:pPr>
              <a:r>
                <a:rPr lang="en-US" sz="2800" dirty="0">
                  <a:solidFill>
                    <a:schemeClr val="bg1"/>
                  </a:solidFill>
                  <a:latin typeface="Roboto" panose="02000000000000000000" pitchFamily="2" charset="0"/>
                  <a:ea typeface="Roboto" panose="02000000000000000000" pitchFamily="2" charset="0"/>
                  <a:cs typeface="Roboto" panose="02000000000000000000" pitchFamily="2" charset="0"/>
                </a:rPr>
                <a:t>   Applicant must file a thousand block forecast</a:t>
              </a:r>
            </a:p>
            <a:p>
              <a:pPr marL="742950" lvl="1" indent="-285750">
                <a:buFont typeface="Arial" panose="020B0604020202020204" pitchFamily="34" charset="0"/>
                <a:buChar char="•"/>
              </a:pPr>
              <a:endParaRPr lang="en-US" sz="28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marL="742950" lvl="1" indent="-285750">
                <a:buFont typeface="Arial" panose="020B0604020202020204" pitchFamily="34" charset="0"/>
                <a:buChar char="•"/>
              </a:pPr>
              <a:r>
                <a:rPr lang="en-US" sz="2800" dirty="0">
                  <a:solidFill>
                    <a:schemeClr val="bg1"/>
                  </a:solidFill>
                  <a:latin typeface="Roboto" panose="02000000000000000000" pitchFamily="2" charset="0"/>
                  <a:ea typeface="Roboto" panose="02000000000000000000" pitchFamily="2" charset="0"/>
                  <a:cs typeface="Roboto" panose="02000000000000000000" pitchFamily="2" charset="0"/>
                </a:rPr>
                <a:t>   Applicant must comply with NRUF filing requirements</a:t>
              </a:r>
            </a:p>
            <a:p>
              <a:pPr marL="742950" lvl="1" indent="-285750">
                <a:buFont typeface="Arial" panose="020B0604020202020204" pitchFamily="34" charset="0"/>
                <a:buChar char="•"/>
              </a:pPr>
              <a:endParaRPr lang="en-US" sz="28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marL="742950" lvl="1" indent="-285750">
                <a:buFont typeface="Arial" panose="020B0604020202020204" pitchFamily="34" charset="0"/>
                <a:buChar char="•"/>
              </a:pPr>
              <a:r>
                <a:rPr lang="en-US" sz="2800" dirty="0">
                  <a:solidFill>
                    <a:schemeClr val="bg1"/>
                  </a:solidFill>
                  <a:latin typeface="Roboto" panose="02000000000000000000" pitchFamily="2" charset="0"/>
                  <a:ea typeface="Roboto" panose="02000000000000000000" pitchFamily="2" charset="0"/>
                  <a:cs typeface="Roboto" panose="02000000000000000000" pitchFamily="2" charset="0"/>
                </a:rPr>
                <a:t>There are  Form 1B obligations for an initial co code that must be dealt with in the NPAC.  Not clear if in Canada CNA will deal with these forms or users will deal directly with NPAC through SOA process.</a:t>
              </a:r>
            </a:p>
          </p:txBody>
        </p:sp>
        <p:sp>
          <p:nvSpPr>
            <p:cNvPr id="9" name="TextBox 9">
              <a:extLst>
                <a:ext uri="{FF2B5EF4-FFF2-40B4-BE49-F238E27FC236}">
                  <a16:creationId xmlns:a16="http://schemas.microsoft.com/office/drawing/2014/main" id="{C0947B81-3B07-E56C-CCAD-55A6ABD4786B}"/>
                </a:ext>
              </a:extLst>
            </p:cNvPr>
            <p:cNvSpPr txBox="1"/>
            <p:nvPr/>
          </p:nvSpPr>
          <p:spPr>
            <a:xfrm>
              <a:off x="0" y="4978612"/>
              <a:ext cx="10558877" cy="672888"/>
            </a:xfrm>
            <a:prstGeom prst="rect">
              <a:avLst/>
            </a:prstGeom>
          </p:spPr>
          <p:txBody>
            <a:bodyPr lIns="0" tIns="0" rIns="0" bIns="0" rtlCol="0" anchor="t">
              <a:spAutoFit/>
            </a:bodyPr>
            <a:lstStyle/>
            <a:p>
              <a:pPr>
                <a:lnSpc>
                  <a:spcPts val="4160"/>
                </a:lnSpc>
              </a:pPr>
              <a:endParaRPr/>
            </a:p>
          </p:txBody>
        </p:sp>
        <p:sp>
          <p:nvSpPr>
            <p:cNvPr id="10" name="TextBox 10">
              <a:extLst>
                <a:ext uri="{FF2B5EF4-FFF2-40B4-BE49-F238E27FC236}">
                  <a16:creationId xmlns:a16="http://schemas.microsoft.com/office/drawing/2014/main" id="{EE1210F0-AD5F-6154-3138-AF858B18393E}"/>
                </a:ext>
              </a:extLst>
            </p:cNvPr>
            <p:cNvSpPr txBox="1"/>
            <p:nvPr/>
          </p:nvSpPr>
          <p:spPr>
            <a:xfrm>
              <a:off x="0" y="5756275"/>
              <a:ext cx="10558877" cy="695325"/>
            </a:xfrm>
            <a:prstGeom prst="rect">
              <a:avLst/>
            </a:prstGeom>
          </p:spPr>
          <p:txBody>
            <a:bodyPr lIns="0" tIns="0" rIns="0" bIns="0" rtlCol="0" anchor="t">
              <a:spAutoFit/>
            </a:bodyPr>
            <a:lstStyle/>
            <a:p>
              <a:pPr>
                <a:lnSpc>
                  <a:spcPts val="4500"/>
                </a:lnSpc>
              </a:pPr>
              <a:endParaRPr/>
            </a:p>
          </p:txBody>
        </p:sp>
        <p:sp>
          <p:nvSpPr>
            <p:cNvPr id="11" name="TextBox 11">
              <a:extLst>
                <a:ext uri="{FF2B5EF4-FFF2-40B4-BE49-F238E27FC236}">
                  <a16:creationId xmlns:a16="http://schemas.microsoft.com/office/drawing/2014/main" id="{130E14A8-FF03-38EB-B1E0-9EB16194E996}"/>
                </a:ext>
              </a:extLst>
            </p:cNvPr>
            <p:cNvSpPr txBox="1"/>
            <p:nvPr/>
          </p:nvSpPr>
          <p:spPr>
            <a:xfrm>
              <a:off x="0" y="7281968"/>
              <a:ext cx="10558877" cy="672888"/>
            </a:xfrm>
            <a:prstGeom prst="rect">
              <a:avLst/>
            </a:prstGeom>
          </p:spPr>
          <p:txBody>
            <a:bodyPr lIns="0" tIns="0" rIns="0" bIns="0" rtlCol="0" anchor="t">
              <a:spAutoFit/>
            </a:bodyPr>
            <a:lstStyle/>
            <a:p>
              <a:pPr>
                <a:lnSpc>
                  <a:spcPts val="4160"/>
                </a:lnSpc>
              </a:pPr>
              <a:endParaRPr/>
            </a:p>
          </p:txBody>
        </p:sp>
        <p:sp>
          <p:nvSpPr>
            <p:cNvPr id="12" name="TextBox 12">
              <a:extLst>
                <a:ext uri="{FF2B5EF4-FFF2-40B4-BE49-F238E27FC236}">
                  <a16:creationId xmlns:a16="http://schemas.microsoft.com/office/drawing/2014/main" id="{BA4ED907-020F-7BFB-F58B-77FBA954E461}"/>
                </a:ext>
              </a:extLst>
            </p:cNvPr>
            <p:cNvSpPr txBox="1"/>
            <p:nvPr/>
          </p:nvSpPr>
          <p:spPr>
            <a:xfrm>
              <a:off x="0" y="8059632"/>
              <a:ext cx="10558877" cy="695325"/>
            </a:xfrm>
            <a:prstGeom prst="rect">
              <a:avLst/>
            </a:prstGeom>
          </p:spPr>
          <p:txBody>
            <a:bodyPr lIns="0" tIns="0" rIns="0" bIns="0" rtlCol="0" anchor="t">
              <a:spAutoFit/>
            </a:bodyPr>
            <a:lstStyle/>
            <a:p>
              <a:pPr>
                <a:lnSpc>
                  <a:spcPts val="4500"/>
                </a:lnSpc>
              </a:pPr>
              <a:endParaRPr/>
            </a:p>
          </p:txBody>
        </p:sp>
      </p:grpSp>
      <p:sp>
        <p:nvSpPr>
          <p:cNvPr id="13" name="Freeform 13">
            <a:extLst>
              <a:ext uri="{FF2B5EF4-FFF2-40B4-BE49-F238E27FC236}">
                <a16:creationId xmlns:a16="http://schemas.microsoft.com/office/drawing/2014/main" id="{7800F1D4-1572-BCBA-599B-A2A017DB1D09}"/>
              </a:ext>
            </a:extLst>
          </p:cNvPr>
          <p:cNvSpPr/>
          <p:nvPr/>
        </p:nvSpPr>
        <p:spPr>
          <a:xfrm>
            <a:off x="12801600" y="-16804"/>
            <a:ext cx="5486400" cy="10303804"/>
          </a:xfrm>
          <a:custGeom>
            <a:avLst/>
            <a:gdLst/>
            <a:ahLst/>
            <a:cxnLst/>
            <a:rect l="l" t="t" r="r" b="b"/>
            <a:pathLst>
              <a:path w="5707838" h="11125200">
                <a:moveTo>
                  <a:pt x="0" y="0"/>
                </a:moveTo>
                <a:lnTo>
                  <a:pt x="5707838" y="0"/>
                </a:lnTo>
                <a:lnTo>
                  <a:pt x="5707838" y="11125200"/>
                </a:lnTo>
                <a:lnTo>
                  <a:pt x="0" y="11125200"/>
                </a:lnTo>
                <a:lnTo>
                  <a:pt x="0" y="0"/>
                </a:lnTo>
                <a:close/>
              </a:path>
            </a:pathLst>
          </a:custGeom>
          <a:blipFill>
            <a:blip r:embed="rId3">
              <a:alphaModFix amt="80000"/>
            </a:blip>
            <a:stretch>
              <a:fillRect l="-83555" r="-108993"/>
            </a:stretch>
          </a:blipFill>
        </p:spPr>
        <p:txBody>
          <a:bodyPr/>
          <a:lstStyle/>
          <a:p>
            <a:endParaRPr lang="en-CA"/>
          </a:p>
        </p:txBody>
      </p:sp>
      <p:sp>
        <p:nvSpPr>
          <p:cNvPr id="14" name="Freeform 14">
            <a:extLst>
              <a:ext uri="{FF2B5EF4-FFF2-40B4-BE49-F238E27FC236}">
                <a16:creationId xmlns:a16="http://schemas.microsoft.com/office/drawing/2014/main" id="{F00BF0A7-5A27-C2B1-BF4A-04BAD7DDF9E0}"/>
              </a:ext>
            </a:extLst>
          </p:cNvPr>
          <p:cNvSpPr/>
          <p:nvPr/>
        </p:nvSpPr>
        <p:spPr>
          <a:xfrm rot="-5400000">
            <a:off x="-705528" y="7967598"/>
            <a:ext cx="3125556" cy="600367"/>
          </a:xfrm>
          <a:custGeom>
            <a:avLst/>
            <a:gdLst/>
            <a:ahLst/>
            <a:cxnLst/>
            <a:rect l="l" t="t" r="r" b="b"/>
            <a:pathLst>
              <a:path w="3125556" h="600367">
                <a:moveTo>
                  <a:pt x="0" y="0"/>
                </a:moveTo>
                <a:lnTo>
                  <a:pt x="3125556" y="0"/>
                </a:lnTo>
                <a:lnTo>
                  <a:pt x="3125556" y="600367"/>
                </a:lnTo>
                <a:lnTo>
                  <a:pt x="0" y="600367"/>
                </a:lnTo>
                <a:lnTo>
                  <a:pt x="0" y="0"/>
                </a:lnTo>
                <a:close/>
              </a:path>
            </a:pathLst>
          </a:custGeom>
          <a:blipFill>
            <a:blip r:embed="rId4"/>
            <a:stretch>
              <a:fillRect/>
            </a:stretch>
          </a:blipFill>
        </p:spPr>
        <p:txBody>
          <a:bodyPr/>
          <a:lstStyle/>
          <a:p>
            <a:endParaRPr lang="en-CA"/>
          </a:p>
        </p:txBody>
      </p:sp>
      <p:sp>
        <p:nvSpPr>
          <p:cNvPr id="16" name="TextBox 15">
            <a:extLst>
              <a:ext uri="{FF2B5EF4-FFF2-40B4-BE49-F238E27FC236}">
                <a16:creationId xmlns:a16="http://schemas.microsoft.com/office/drawing/2014/main" id="{24DF2884-D698-5A1A-620B-B18C9C8F8402}"/>
              </a:ext>
            </a:extLst>
          </p:cNvPr>
          <p:cNvSpPr txBox="1"/>
          <p:nvPr/>
        </p:nvSpPr>
        <p:spPr>
          <a:xfrm rot="16200000">
            <a:off x="-3606487" y="1770558"/>
            <a:ext cx="9144000" cy="496290"/>
          </a:xfrm>
          <a:prstGeom prst="rect">
            <a:avLst/>
          </a:prstGeom>
          <a:noFill/>
        </p:spPr>
        <p:txBody>
          <a:bodyPr wrap="square">
            <a:spAutoFit/>
          </a:bodyPr>
          <a:lstStyle/>
          <a:p>
            <a:pPr>
              <a:lnSpc>
                <a:spcPts val="3359"/>
              </a:lnSpc>
            </a:pPr>
            <a:r>
              <a:rPr lang="en-US" sz="2400" spc="144" dirty="0">
                <a:solidFill>
                  <a:srgbClr val="F4F6FC"/>
                </a:solidFill>
                <a:latin typeface="Roboto Bold"/>
              </a:rPr>
              <a:t>2024</a:t>
            </a:r>
          </a:p>
        </p:txBody>
      </p:sp>
    </p:spTree>
    <p:extLst>
      <p:ext uri="{BB962C8B-B14F-4D97-AF65-F5344CB8AC3E}">
        <p14:creationId xmlns:p14="http://schemas.microsoft.com/office/powerpoint/2010/main" val="23537906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0D3F69890C46B4DA5414EF8E2CD6F90" ma:contentTypeVersion="14" ma:contentTypeDescription="Create a new document." ma:contentTypeScope="" ma:versionID="ce5b21b838dfbf37a139605a663532ca">
  <xsd:schema xmlns:xsd="http://www.w3.org/2001/XMLSchema" xmlns:xs="http://www.w3.org/2001/XMLSchema" xmlns:p="http://schemas.microsoft.com/office/2006/metadata/properties" xmlns:ns2="9cdb7451-f6bf-4ad9-8b9a-066c9dc2f437" xmlns:ns3="c8445e37-9e7b-4029-a7fd-ff4c15d32efa" targetNamespace="http://schemas.microsoft.com/office/2006/metadata/properties" ma:root="true" ma:fieldsID="b8569684236391749739f95c1c8dad3b" ns2:_="" ns3:_="">
    <xsd:import namespace="9cdb7451-f6bf-4ad9-8b9a-066c9dc2f437"/>
    <xsd:import namespace="c8445e37-9e7b-4029-a7fd-ff4c15d32ef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db7451-f6bf-4ad9-8b9a-066c9dc2f4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2c0ce39-e4b5-4d1a-aed1-533ce97bd75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8445e37-9e7b-4029-a7fd-ff4c15d32efa"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c9c46289-b7e6-473e-aef4-9f61de5a51b5}" ma:internalName="TaxCatchAll" ma:showField="CatchAllData" ma:web="c8445e37-9e7b-4029-a7fd-ff4c15d32e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8445e37-9e7b-4029-a7fd-ff4c15d32efa" xsi:nil="true"/>
    <lcf76f155ced4ddcb4097134ff3c332f xmlns="9cdb7451-f6bf-4ad9-8b9a-066c9dc2f43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FC9AA8A-DFE4-4EC2-95BA-80BAB39517D4}">
  <ds:schemaRefs>
    <ds:schemaRef ds:uri="http://schemas.microsoft.com/sharepoint/v3/contenttype/forms"/>
  </ds:schemaRefs>
</ds:datastoreItem>
</file>

<file path=customXml/itemProps2.xml><?xml version="1.0" encoding="utf-8"?>
<ds:datastoreItem xmlns:ds="http://schemas.openxmlformats.org/officeDocument/2006/customXml" ds:itemID="{F2C94C69-BE90-4984-ABC4-5D3F68CA2EA6}"/>
</file>

<file path=customXml/itemProps3.xml><?xml version="1.0" encoding="utf-8"?>
<ds:datastoreItem xmlns:ds="http://schemas.openxmlformats.org/officeDocument/2006/customXml" ds:itemID="{02168EE2-1DD5-4DCC-8659-004E1745AEA7}"/>
</file>

<file path=docProps/app.xml><?xml version="1.0" encoding="utf-8"?>
<Properties xmlns="http://schemas.openxmlformats.org/officeDocument/2006/extended-properties" xmlns:vt="http://schemas.openxmlformats.org/officeDocument/2006/docPropsVTypes">
  <TotalTime>33</TotalTime>
  <Words>1374</Words>
  <Application>Microsoft Office PowerPoint</Application>
  <PresentationFormat>Custom</PresentationFormat>
  <Paragraphs>152</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Roboto</vt:lpstr>
      <vt:lpstr>Roboto Bold</vt:lpstr>
      <vt:lpstr>Open Sans Bold</vt:lpstr>
      <vt:lpstr>Open Sans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and Purple Corporate Presentation</dc:title>
  <dc:creator>Edward Antecol</dc:creator>
  <cp:lastModifiedBy>Edward Antecol</cp:lastModifiedBy>
  <cp:revision>3</cp:revision>
  <dcterms:created xsi:type="dcterms:W3CDTF">2006-08-16T00:00:00Z</dcterms:created>
  <dcterms:modified xsi:type="dcterms:W3CDTF">2024-02-13T19:11:34Z</dcterms:modified>
  <dc:identifier>DAF66fj4NvU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0x0101005B6465A4E7447B42BA6421741B29F729</vt:lpwstr>
  </property>
</Properties>
</file>